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74" r:id="rId4"/>
    <p:sldId id="275" r:id="rId5"/>
    <p:sldId id="277" r:id="rId6"/>
    <p:sldId id="278" r:id="rId7"/>
    <p:sldId id="276" r:id="rId8"/>
    <p:sldId id="279" r:id="rId9"/>
    <p:sldId id="281" r:id="rId10"/>
    <p:sldId id="282" r:id="rId11"/>
    <p:sldId id="283"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301" r:id="rId27"/>
    <p:sldId id="299" r:id="rId28"/>
    <p:sldId id="300" r:id="rId29"/>
    <p:sldId id="273"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Fira Sans Extra Condensed" panose="020B0503050000020004" pitchFamily="34" charset="0"/>
      <p:regular r:id="rId36"/>
      <p:bold r:id="rId37"/>
    </p:embeddedFont>
    <p:embeddedFont>
      <p:font typeface="Fira Sans Extra Condensed Medium" panose="020B0604020202020204" charset="0"/>
      <p:regular r:id="rId38"/>
      <p:bold r:id="rId39"/>
      <p:italic r:id="rId40"/>
      <p:boldItalic r:id="rId41"/>
    </p:embeddedFont>
    <p:embeddedFont>
      <p:font typeface="Helvetica Neue"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gXUkuSzG6Asq/LLdI/zsp0r2+o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12DC29-B94F-4CCB-AF1D-59F0E13E2507}" v="207" dt="2023-03-30T01:00:52.156"/>
    <p1510:client id="{C13B6CD4-5B2C-4959-94D3-2ED3AC23C926}" v="2255" dt="2023-03-29T23:19:59.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56"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9117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14"/>
          <p:cNvSpPr txBox="1">
            <a:spLocks noGrp="1"/>
          </p:cNvSpPr>
          <p:nvPr>
            <p:ph type="ctrTitle"/>
          </p:nvPr>
        </p:nvSpPr>
        <p:spPr>
          <a:xfrm>
            <a:off x="609600" y="838201"/>
            <a:ext cx="10972800" cy="762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 name="Google Shape;20;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609600" y="4406901"/>
            <a:ext cx="10972800" cy="130442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609600" y="2906714"/>
            <a:ext cx="10972800" cy="14366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2" name="Google Shape;32;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18"/>
          <p:cNvSpPr txBox="1">
            <a:spLocks noGrp="1"/>
          </p:cNvSpPr>
          <p:nvPr>
            <p:ph type="title"/>
          </p:nvPr>
        </p:nvSpPr>
        <p:spPr>
          <a:xfrm>
            <a:off x="609600" y="609600"/>
            <a:ext cx="10972800" cy="8080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18"/>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8"/>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8"/>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8"/>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19"/>
          <p:cNvSpPr txBox="1">
            <a:spLocks noGrp="1"/>
          </p:cNvSpPr>
          <p:nvPr>
            <p:ph type="title"/>
          </p:nvPr>
        </p:nvSpPr>
        <p:spPr>
          <a:xfrm>
            <a:off x="609600" y="792162"/>
            <a:ext cx="10972800" cy="96043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1"/>
          <p:cNvSpPr txBox="1">
            <a:spLocks noGrp="1"/>
          </p:cNvSpPr>
          <p:nvPr>
            <p:ph type="title"/>
          </p:nvPr>
        </p:nvSpPr>
        <p:spPr>
          <a:xfrm>
            <a:off x="609601" y="762000"/>
            <a:ext cx="4011084" cy="673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2" name="Google Shape;62;p21"/>
          <p:cNvSpPr txBox="1">
            <a:spLocks noGrp="1"/>
          </p:cNvSpPr>
          <p:nvPr>
            <p:ph type="body" idx="1"/>
          </p:nvPr>
        </p:nvSpPr>
        <p:spPr>
          <a:xfrm>
            <a:off x="4766733" y="762001"/>
            <a:ext cx="6815667" cy="53641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3" name="Google Shape;63;p21"/>
          <p:cNvSpPr txBox="1">
            <a:spLocks noGrp="1"/>
          </p:cNvSpPr>
          <p:nvPr>
            <p:ph type="body" idx="2"/>
          </p:nvPr>
        </p:nvSpPr>
        <p:spPr>
          <a:xfrm>
            <a:off x="609601" y="1524001"/>
            <a:ext cx="4011084" cy="46021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4" name="Google Shape;64;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22"/>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22"/>
          <p:cNvSpPr>
            <a:spLocks noGrp="1"/>
          </p:cNvSpPr>
          <p:nvPr>
            <p:ph type="pic" idx="2"/>
          </p:nvPr>
        </p:nvSpPr>
        <p:spPr>
          <a:xfrm>
            <a:off x="2389717" y="838200"/>
            <a:ext cx="7315200" cy="3889375"/>
          </a:xfrm>
          <a:prstGeom prst="rect">
            <a:avLst/>
          </a:prstGeom>
          <a:noFill/>
          <a:ln>
            <a:noFill/>
          </a:ln>
        </p:spPr>
      </p:sp>
      <p:sp>
        <p:nvSpPr>
          <p:cNvPr id="70" name="Google Shape;70;p22"/>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1" name="Google Shape;71;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4"/>
        <p:cNvGrpSpPr/>
        <p:nvPr/>
      </p:nvGrpSpPr>
      <p:grpSpPr>
        <a:xfrm>
          <a:off x="0" y="0"/>
          <a:ext cx="0" cy="0"/>
          <a:chOff x="0" y="0"/>
          <a:chExt cx="0" cy="0"/>
        </a:xfrm>
      </p:grpSpPr>
      <p:pic>
        <p:nvPicPr>
          <p:cNvPr id="75" name="Google Shape;75;p23" descr="title.png"/>
          <p:cNvPicPr preferRelativeResize="0"/>
          <p:nvPr/>
        </p:nvPicPr>
        <p:blipFill rotWithShape="1">
          <a:blip r:embed="rId2">
            <a:alphaModFix/>
          </a:blip>
          <a:srcRect/>
          <a:stretch/>
        </p:blipFill>
        <p:spPr>
          <a:xfrm>
            <a:off x="0" y="-6350"/>
            <a:ext cx="12192000" cy="6858000"/>
          </a:xfrm>
          <a:prstGeom prst="rect">
            <a:avLst/>
          </a:prstGeom>
          <a:noFill/>
          <a:ln>
            <a:noFill/>
          </a:ln>
        </p:spPr>
      </p:pic>
      <p:pic>
        <p:nvPicPr>
          <p:cNvPr id="76" name="Google Shape;76;p23" descr="title.pn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1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
        <p:nvSpPr>
          <p:cNvPr id="14" name="Google Shape;14;p13"/>
          <p:cNvSpPr txBox="1">
            <a:spLocks noGrp="1"/>
          </p:cNvSpPr>
          <p:nvPr>
            <p:ph type="title"/>
          </p:nvPr>
        </p:nvSpPr>
        <p:spPr>
          <a:xfrm>
            <a:off x="609600" y="762000"/>
            <a:ext cx="10972800" cy="609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1pPr>
            <a:lvl2pPr marR="0" lvl="1"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2pPr>
            <a:lvl3pPr marR="0" lvl="2"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3pPr>
            <a:lvl4pPr marR="0" lvl="3"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4pPr>
            <a:lvl5pPr marR="0" lvl="4"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5pPr>
            <a:lvl6pPr marR="0" lvl="5"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6pPr>
            <a:lvl7pPr marR="0" lvl="6"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7pPr>
            <a:lvl8pPr marR="0" lvl="7"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8pPr>
            <a:lvl9pPr marR="0" lvl="8"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9pPr>
          </a:lstStyle>
          <a:p>
            <a:endParaRPr/>
          </a:p>
        </p:txBody>
      </p:sp>
      <p:pic>
        <p:nvPicPr>
          <p:cNvPr id="15" name="Google Shape;15;p13" descr="red_neu_logo.png"/>
          <p:cNvPicPr preferRelativeResize="0"/>
          <p:nvPr/>
        </p:nvPicPr>
        <p:blipFill rotWithShape="1">
          <a:blip r:embed="rId10">
            <a:alphaModFix/>
          </a:blip>
          <a:srcRect/>
          <a:stretch/>
        </p:blipFill>
        <p:spPr>
          <a:xfrm>
            <a:off x="609600" y="274638"/>
            <a:ext cx="3657600" cy="258762"/>
          </a:xfrm>
          <a:prstGeom prst="rect">
            <a:avLst/>
          </a:prstGeom>
          <a:noFill/>
          <a:ln>
            <a:noFill/>
          </a:ln>
        </p:spPr>
      </p:pic>
      <p:cxnSp>
        <p:nvCxnSpPr>
          <p:cNvPr id="16" name="Google Shape;16;p13"/>
          <p:cNvCxnSpPr/>
          <p:nvPr/>
        </p:nvCxnSpPr>
        <p:spPr>
          <a:xfrm>
            <a:off x="609600" y="609600"/>
            <a:ext cx="10972800" cy="0"/>
          </a:xfrm>
          <a:prstGeom prst="straightConnector1">
            <a:avLst/>
          </a:prstGeom>
          <a:noFill/>
          <a:ln w="25400" cap="flat" cmpd="sng">
            <a:solidFill>
              <a:srgbClr val="D8D8D8"/>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0.png"/><Relationship Id="rId7"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analyticsindiamag.com/primer-ensemble-learning-bagging-boosting/" TargetMode="External"/><Relationship Id="rId2" Type="http://schemas.openxmlformats.org/officeDocument/2006/relationships/hyperlink" Target="https://www.mastersindatascience.org/learning/machine-learning-algorithms/decision-tree/"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 descr="Image result for neu logo"/>
          <p:cNvPicPr preferRelativeResize="0"/>
          <p:nvPr/>
        </p:nvPicPr>
        <p:blipFill rotWithShape="1">
          <a:blip r:embed="rId3">
            <a:alphaModFix/>
          </a:blip>
          <a:srcRect/>
          <a:stretch/>
        </p:blipFill>
        <p:spPr>
          <a:xfrm>
            <a:off x="4822874" y="699868"/>
            <a:ext cx="2286000" cy="2437227"/>
          </a:xfrm>
          <a:prstGeom prst="rect">
            <a:avLst/>
          </a:prstGeom>
          <a:noFill/>
          <a:ln>
            <a:noFill/>
          </a:ln>
        </p:spPr>
      </p:pic>
      <p:sp>
        <p:nvSpPr>
          <p:cNvPr id="82" name="Google Shape;82;p1"/>
          <p:cNvSpPr txBox="1">
            <a:spLocks noGrp="1"/>
          </p:cNvSpPr>
          <p:nvPr>
            <p:ph type="ctrTitle"/>
          </p:nvPr>
        </p:nvSpPr>
        <p:spPr>
          <a:xfrm>
            <a:off x="3027632" y="3429000"/>
            <a:ext cx="6136737" cy="2880360"/>
          </a:xfrm>
          <a:prstGeom prst="rect">
            <a:avLst/>
          </a:prstGeom>
          <a:noFill/>
          <a:ln>
            <a:noFill/>
          </a:ln>
        </p:spPr>
        <p:txBody>
          <a:bodyPr spcFirstLastPara="1" wrap="square" lIns="91425" tIns="45700" rIns="91425" bIns="45700" anchor="t" anchorCtr="0">
            <a:normAutofit/>
          </a:bodyPr>
          <a:lstStyle/>
          <a:p>
            <a:r>
              <a:rPr lang="en-US" sz="1800" b="1" cap="all" dirty="0">
                <a:effectLst/>
                <a:latin typeface="Times New Roman" panose="02020603050405020304" pitchFamily="18" charset="0"/>
                <a:ea typeface="Times New Roman" panose="02020603050405020304" pitchFamily="18" charset="0"/>
              </a:rPr>
              <a:t>Credit Loan and Interest Rate Prediction </a:t>
            </a:r>
            <a:br>
              <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br>
            <a:br>
              <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Presented By: </a:t>
            </a:r>
            <a:br>
              <a:rPr lang="en-US" sz="1800" b="1"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br>
            <a:br>
              <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Saurabh Zulkanthiwar</a:t>
            </a:r>
            <a:br>
              <a:rPr lang="en-US" sz="1800" dirty="0">
                <a:latin typeface="Calibri" panose="020F0502020204030204" pitchFamily="34" charset="0"/>
                <a:ea typeface="Calibri" panose="020F0502020204030204" pitchFamily="34" charset="0"/>
                <a:cs typeface="Arial" panose="020B0604020202020204" pitchFamily="34" charset="0"/>
              </a:rPr>
            </a:br>
            <a:endParaRPr lang="en-US" sz="2200" b="1"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C54A-99B2-6854-2B5C-2D88143D66E2}"/>
              </a:ext>
            </a:extLst>
          </p:cNvPr>
          <p:cNvSpPr>
            <a:spLocks noGrp="1"/>
          </p:cNvSpPr>
          <p:nvPr>
            <p:ph type="title"/>
          </p:nvPr>
        </p:nvSpPr>
        <p:spPr>
          <a:xfrm>
            <a:off x="1981201" y="792163"/>
            <a:ext cx="8175171" cy="481467"/>
          </a:xfrm>
        </p:spPr>
        <p:txBody>
          <a:bodyPr>
            <a:normAutofit fontScale="90000"/>
          </a:bodyPr>
          <a:lstStyle/>
          <a:p>
            <a:r>
              <a:rPr lang="en-IN"/>
              <a:t>Model Performance After Tuning</a:t>
            </a:r>
            <a:endParaRPr lang="en-US"/>
          </a:p>
        </p:txBody>
      </p:sp>
      <p:pic>
        <p:nvPicPr>
          <p:cNvPr id="4" name="Picture 3">
            <a:extLst>
              <a:ext uri="{FF2B5EF4-FFF2-40B4-BE49-F238E27FC236}">
                <a16:creationId xmlns:a16="http://schemas.microsoft.com/office/drawing/2014/main" id="{0B2C1911-1C8D-6805-C1E0-BC0064A072B5}"/>
              </a:ext>
            </a:extLst>
          </p:cNvPr>
          <p:cNvPicPr>
            <a:picLocks noChangeAspect="1"/>
          </p:cNvPicPr>
          <p:nvPr/>
        </p:nvPicPr>
        <p:blipFill>
          <a:blip r:embed="rId2"/>
          <a:stretch>
            <a:fillRect/>
          </a:stretch>
        </p:blipFill>
        <p:spPr>
          <a:xfrm>
            <a:off x="5641520" y="2408881"/>
            <a:ext cx="4963689" cy="1695518"/>
          </a:xfrm>
          <a:prstGeom prst="rect">
            <a:avLst/>
          </a:prstGeom>
        </p:spPr>
      </p:pic>
      <p:pic>
        <p:nvPicPr>
          <p:cNvPr id="6" name="Picture 5">
            <a:extLst>
              <a:ext uri="{FF2B5EF4-FFF2-40B4-BE49-F238E27FC236}">
                <a16:creationId xmlns:a16="http://schemas.microsoft.com/office/drawing/2014/main" id="{769C3DC3-3131-305D-0F31-DE64A0C18AA3}"/>
              </a:ext>
            </a:extLst>
          </p:cNvPr>
          <p:cNvPicPr>
            <a:picLocks noChangeAspect="1"/>
          </p:cNvPicPr>
          <p:nvPr/>
        </p:nvPicPr>
        <p:blipFill>
          <a:blip r:embed="rId3"/>
          <a:stretch>
            <a:fillRect/>
          </a:stretch>
        </p:blipFill>
        <p:spPr>
          <a:xfrm>
            <a:off x="1586792" y="1844208"/>
            <a:ext cx="3570514" cy="2824865"/>
          </a:xfrm>
          <a:prstGeom prst="rect">
            <a:avLst/>
          </a:prstGeom>
        </p:spPr>
      </p:pic>
    </p:spTree>
    <p:extLst>
      <p:ext uri="{BB962C8B-B14F-4D97-AF65-F5344CB8AC3E}">
        <p14:creationId xmlns:p14="http://schemas.microsoft.com/office/powerpoint/2010/main" val="2129973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ECD4-9675-FC11-5476-378AEA635E04}"/>
              </a:ext>
            </a:extLst>
          </p:cNvPr>
          <p:cNvSpPr>
            <a:spLocks noGrp="1"/>
          </p:cNvSpPr>
          <p:nvPr>
            <p:ph type="title"/>
          </p:nvPr>
        </p:nvSpPr>
        <p:spPr>
          <a:xfrm>
            <a:off x="1981201" y="792163"/>
            <a:ext cx="8044543" cy="546781"/>
          </a:xfrm>
        </p:spPr>
        <p:txBody>
          <a:bodyPr>
            <a:normAutofit fontScale="90000"/>
          </a:bodyPr>
          <a:lstStyle/>
          <a:p>
            <a:r>
              <a:rPr lang="en">
                <a:latin typeface="Fira Sans Extra Condensed Medium"/>
                <a:ea typeface="Fira Sans Extra Condensed Medium"/>
                <a:cs typeface="Fira Sans Extra Condensed Medium"/>
                <a:sym typeface="Fira Sans Extra Condensed Medium"/>
              </a:rPr>
              <a:t>ROC Plot and Precision Recall Curve</a:t>
            </a:r>
            <a:endParaRPr lang="en-US"/>
          </a:p>
        </p:txBody>
      </p:sp>
      <p:pic>
        <p:nvPicPr>
          <p:cNvPr id="4" name="Picture 3">
            <a:extLst>
              <a:ext uri="{FF2B5EF4-FFF2-40B4-BE49-F238E27FC236}">
                <a16:creationId xmlns:a16="http://schemas.microsoft.com/office/drawing/2014/main" id="{D35233F7-24B8-292F-1EF7-56C2BBD29693}"/>
              </a:ext>
            </a:extLst>
          </p:cNvPr>
          <p:cNvPicPr>
            <a:picLocks noChangeAspect="1"/>
          </p:cNvPicPr>
          <p:nvPr/>
        </p:nvPicPr>
        <p:blipFill>
          <a:blip r:embed="rId2"/>
          <a:stretch>
            <a:fillRect/>
          </a:stretch>
        </p:blipFill>
        <p:spPr>
          <a:xfrm>
            <a:off x="1807851" y="1960722"/>
            <a:ext cx="3946374" cy="3155563"/>
          </a:xfrm>
          <a:prstGeom prst="rect">
            <a:avLst/>
          </a:prstGeom>
        </p:spPr>
      </p:pic>
      <p:pic>
        <p:nvPicPr>
          <p:cNvPr id="6" name="Picture 5">
            <a:extLst>
              <a:ext uri="{FF2B5EF4-FFF2-40B4-BE49-F238E27FC236}">
                <a16:creationId xmlns:a16="http://schemas.microsoft.com/office/drawing/2014/main" id="{B26742B8-C1A1-7ABB-BE6A-9B3D6F63883D}"/>
              </a:ext>
            </a:extLst>
          </p:cNvPr>
          <p:cNvPicPr>
            <a:picLocks noChangeAspect="1"/>
          </p:cNvPicPr>
          <p:nvPr/>
        </p:nvPicPr>
        <p:blipFill>
          <a:blip r:embed="rId3"/>
          <a:stretch>
            <a:fillRect/>
          </a:stretch>
        </p:blipFill>
        <p:spPr>
          <a:xfrm>
            <a:off x="6003471" y="1960721"/>
            <a:ext cx="4022272" cy="3002440"/>
          </a:xfrm>
          <a:prstGeom prst="rect">
            <a:avLst/>
          </a:prstGeom>
        </p:spPr>
      </p:pic>
    </p:spTree>
    <p:extLst>
      <p:ext uri="{BB962C8B-B14F-4D97-AF65-F5344CB8AC3E}">
        <p14:creationId xmlns:p14="http://schemas.microsoft.com/office/powerpoint/2010/main" val="246657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394A6-A717-DB7A-A082-9A4E0411B221}"/>
              </a:ext>
            </a:extLst>
          </p:cNvPr>
          <p:cNvSpPr>
            <a:spLocks noGrp="1"/>
          </p:cNvSpPr>
          <p:nvPr>
            <p:ph type="title"/>
          </p:nvPr>
        </p:nvSpPr>
        <p:spPr>
          <a:xfrm>
            <a:off x="1839686" y="1424355"/>
            <a:ext cx="7979229" cy="622981"/>
          </a:xfrm>
        </p:spPr>
        <p:txBody>
          <a:bodyPr>
            <a:normAutofit/>
          </a:bodyPr>
          <a:lstStyle/>
          <a:p>
            <a:r>
              <a:rPr lang="en-IN" sz="2800"/>
              <a:t>Model Performance Before Tuning</a:t>
            </a:r>
            <a:endParaRPr lang="en-US" sz="2800"/>
          </a:p>
        </p:txBody>
      </p:sp>
      <p:pic>
        <p:nvPicPr>
          <p:cNvPr id="4" name="Picture 3">
            <a:extLst>
              <a:ext uri="{FF2B5EF4-FFF2-40B4-BE49-F238E27FC236}">
                <a16:creationId xmlns:a16="http://schemas.microsoft.com/office/drawing/2014/main" id="{602E87C4-093C-83A8-513B-14600AFC531D}"/>
              </a:ext>
            </a:extLst>
          </p:cNvPr>
          <p:cNvPicPr>
            <a:picLocks noChangeAspect="1"/>
          </p:cNvPicPr>
          <p:nvPr/>
        </p:nvPicPr>
        <p:blipFill>
          <a:blip r:embed="rId2"/>
          <a:stretch>
            <a:fillRect/>
          </a:stretch>
        </p:blipFill>
        <p:spPr>
          <a:xfrm>
            <a:off x="1839686" y="2225613"/>
            <a:ext cx="3389616" cy="2727525"/>
          </a:xfrm>
          <a:prstGeom prst="rect">
            <a:avLst/>
          </a:prstGeom>
        </p:spPr>
      </p:pic>
      <p:pic>
        <p:nvPicPr>
          <p:cNvPr id="6" name="Picture 5">
            <a:extLst>
              <a:ext uri="{FF2B5EF4-FFF2-40B4-BE49-F238E27FC236}">
                <a16:creationId xmlns:a16="http://schemas.microsoft.com/office/drawing/2014/main" id="{BBF3FD85-9497-FC3C-898F-DF0FA0582124}"/>
              </a:ext>
            </a:extLst>
          </p:cNvPr>
          <p:cNvPicPr>
            <a:picLocks noChangeAspect="1"/>
          </p:cNvPicPr>
          <p:nvPr/>
        </p:nvPicPr>
        <p:blipFill>
          <a:blip r:embed="rId3"/>
          <a:stretch>
            <a:fillRect/>
          </a:stretch>
        </p:blipFill>
        <p:spPr>
          <a:xfrm>
            <a:off x="5533475" y="2537238"/>
            <a:ext cx="4633783" cy="1956835"/>
          </a:xfrm>
          <a:prstGeom prst="rect">
            <a:avLst/>
          </a:prstGeom>
        </p:spPr>
      </p:pic>
      <p:sp>
        <p:nvSpPr>
          <p:cNvPr id="3" name="Title 1">
            <a:extLst>
              <a:ext uri="{FF2B5EF4-FFF2-40B4-BE49-F238E27FC236}">
                <a16:creationId xmlns:a16="http://schemas.microsoft.com/office/drawing/2014/main" id="{438E6D5B-AA78-7E9C-6D59-EF9BBE1D2870}"/>
              </a:ext>
            </a:extLst>
          </p:cNvPr>
          <p:cNvSpPr txBox="1">
            <a:spLocks/>
          </p:cNvSpPr>
          <p:nvPr/>
        </p:nvSpPr>
        <p:spPr>
          <a:xfrm>
            <a:off x="609600" y="663734"/>
            <a:ext cx="10972800" cy="96043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200" b="0" i="0" u="none" strike="noStrike" cap="none">
                <a:solidFill>
                  <a:srgbClr val="C1203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400"/>
              <a:buFont typeface="Arial"/>
              <a:buNone/>
              <a:defRPr sz="3600" b="0" i="0" u="none" strike="noStrike" cap="none">
                <a:solidFill>
                  <a:srgbClr val="C1203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400"/>
              <a:buFont typeface="Arial"/>
              <a:buNone/>
              <a:defRPr sz="3600" b="0" i="0" u="none" strike="noStrike" cap="none">
                <a:solidFill>
                  <a:srgbClr val="C1203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400"/>
              <a:buFont typeface="Arial"/>
              <a:buNone/>
              <a:defRPr sz="3600" b="0" i="0" u="none" strike="noStrike" cap="none">
                <a:solidFill>
                  <a:srgbClr val="C1203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400"/>
              <a:buFont typeface="Arial"/>
              <a:buNone/>
              <a:defRPr sz="3600" b="0" i="0" u="none" strike="noStrike" cap="none">
                <a:solidFill>
                  <a:srgbClr val="C1203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400"/>
              <a:buFont typeface="Arial"/>
              <a:buNone/>
              <a:defRPr sz="3600" b="0" i="0" u="none" strike="noStrike" cap="none">
                <a:solidFill>
                  <a:srgbClr val="C1203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400"/>
              <a:buFont typeface="Arial"/>
              <a:buNone/>
              <a:defRPr sz="3600" b="0" i="0" u="none" strike="noStrike" cap="none">
                <a:solidFill>
                  <a:srgbClr val="C1203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400"/>
              <a:buFont typeface="Arial"/>
              <a:buNone/>
              <a:defRPr sz="3600" b="0" i="0" u="none" strike="noStrike" cap="none">
                <a:solidFill>
                  <a:srgbClr val="C1203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400"/>
              <a:buFont typeface="Arial"/>
              <a:buNone/>
              <a:defRPr sz="3600" b="0" i="0" u="none" strike="noStrike" cap="none">
                <a:solidFill>
                  <a:srgbClr val="C12030"/>
                </a:solidFill>
                <a:latin typeface="Helvetica Neue"/>
                <a:ea typeface="Helvetica Neue"/>
                <a:cs typeface="Helvetica Neue"/>
                <a:sym typeface="Helvetica Neue"/>
              </a:defRPr>
            </a:lvl9pPr>
          </a:lstStyle>
          <a:p>
            <a:r>
              <a:rPr lang="en-IN"/>
              <a:t>Random Forest Classification</a:t>
            </a:r>
            <a:endParaRPr lang="en-US"/>
          </a:p>
        </p:txBody>
      </p:sp>
    </p:spTree>
    <p:extLst>
      <p:ext uri="{BB962C8B-B14F-4D97-AF65-F5344CB8AC3E}">
        <p14:creationId xmlns:p14="http://schemas.microsoft.com/office/powerpoint/2010/main" val="633623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45E34-FE74-9B18-72C1-E5ECBFE3A925}"/>
              </a:ext>
            </a:extLst>
          </p:cNvPr>
          <p:cNvSpPr>
            <a:spLocks noGrp="1"/>
          </p:cNvSpPr>
          <p:nvPr>
            <p:ph type="title"/>
          </p:nvPr>
        </p:nvSpPr>
        <p:spPr>
          <a:xfrm>
            <a:off x="1981201" y="792162"/>
            <a:ext cx="7946571" cy="666524"/>
          </a:xfrm>
        </p:spPr>
        <p:txBody>
          <a:bodyPr>
            <a:normAutofit/>
          </a:bodyPr>
          <a:lstStyle/>
          <a:p>
            <a:r>
              <a:rPr lang="en-IN" sz="2800"/>
              <a:t>Optimized Model</a:t>
            </a:r>
            <a:endParaRPr lang="en-US" sz="2800"/>
          </a:p>
        </p:txBody>
      </p:sp>
      <p:pic>
        <p:nvPicPr>
          <p:cNvPr id="4" name="Picture 3">
            <a:extLst>
              <a:ext uri="{FF2B5EF4-FFF2-40B4-BE49-F238E27FC236}">
                <a16:creationId xmlns:a16="http://schemas.microsoft.com/office/drawing/2014/main" id="{066431E4-212A-8705-20D0-B01EB9D9C497}"/>
              </a:ext>
            </a:extLst>
          </p:cNvPr>
          <p:cNvPicPr>
            <a:picLocks noChangeAspect="1"/>
          </p:cNvPicPr>
          <p:nvPr/>
        </p:nvPicPr>
        <p:blipFill>
          <a:blip r:embed="rId2"/>
          <a:stretch>
            <a:fillRect/>
          </a:stretch>
        </p:blipFill>
        <p:spPr>
          <a:xfrm>
            <a:off x="1643743" y="1855494"/>
            <a:ext cx="4235485" cy="3086620"/>
          </a:xfrm>
          <a:prstGeom prst="rect">
            <a:avLst/>
          </a:prstGeom>
        </p:spPr>
      </p:pic>
      <p:pic>
        <p:nvPicPr>
          <p:cNvPr id="6" name="Picture 5">
            <a:extLst>
              <a:ext uri="{FF2B5EF4-FFF2-40B4-BE49-F238E27FC236}">
                <a16:creationId xmlns:a16="http://schemas.microsoft.com/office/drawing/2014/main" id="{6B749E3F-D542-704C-B67D-5591034D1685}"/>
              </a:ext>
            </a:extLst>
          </p:cNvPr>
          <p:cNvPicPr>
            <a:picLocks noChangeAspect="1"/>
          </p:cNvPicPr>
          <p:nvPr/>
        </p:nvPicPr>
        <p:blipFill>
          <a:blip r:embed="rId3"/>
          <a:stretch>
            <a:fillRect/>
          </a:stretch>
        </p:blipFill>
        <p:spPr>
          <a:xfrm>
            <a:off x="5954485" y="2327630"/>
            <a:ext cx="4593772" cy="1897975"/>
          </a:xfrm>
          <a:prstGeom prst="rect">
            <a:avLst/>
          </a:prstGeom>
        </p:spPr>
      </p:pic>
      <p:pic>
        <p:nvPicPr>
          <p:cNvPr id="8" name="Picture 7">
            <a:extLst>
              <a:ext uri="{FF2B5EF4-FFF2-40B4-BE49-F238E27FC236}">
                <a16:creationId xmlns:a16="http://schemas.microsoft.com/office/drawing/2014/main" id="{56635F14-2002-D198-C9BF-A32E413E2C9C}"/>
              </a:ext>
            </a:extLst>
          </p:cNvPr>
          <p:cNvPicPr>
            <a:picLocks noChangeAspect="1"/>
          </p:cNvPicPr>
          <p:nvPr/>
        </p:nvPicPr>
        <p:blipFill>
          <a:blip r:embed="rId4"/>
          <a:stretch>
            <a:fillRect/>
          </a:stretch>
        </p:blipFill>
        <p:spPr>
          <a:xfrm>
            <a:off x="2861988" y="5178746"/>
            <a:ext cx="6468024" cy="887093"/>
          </a:xfrm>
          <a:prstGeom prst="rect">
            <a:avLst/>
          </a:prstGeom>
        </p:spPr>
      </p:pic>
    </p:spTree>
    <p:extLst>
      <p:ext uri="{BB962C8B-B14F-4D97-AF65-F5344CB8AC3E}">
        <p14:creationId xmlns:p14="http://schemas.microsoft.com/office/powerpoint/2010/main" val="55872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7DF2D-7BE1-F210-F29E-F27E92CDEF8E}"/>
              </a:ext>
            </a:extLst>
          </p:cNvPr>
          <p:cNvSpPr>
            <a:spLocks noGrp="1"/>
          </p:cNvSpPr>
          <p:nvPr>
            <p:ph type="title"/>
          </p:nvPr>
        </p:nvSpPr>
        <p:spPr>
          <a:xfrm>
            <a:off x="1981201" y="957943"/>
            <a:ext cx="7979229" cy="522515"/>
          </a:xfrm>
        </p:spPr>
        <p:txBody>
          <a:bodyPr>
            <a:normAutofit fontScale="90000"/>
          </a:bodyPr>
          <a:lstStyle/>
          <a:p>
            <a:r>
              <a:rPr lang="en">
                <a:latin typeface="Fira Sans Extra Condensed Medium"/>
                <a:ea typeface="Fira Sans Extra Condensed Medium"/>
                <a:cs typeface="Fira Sans Extra Condensed Medium"/>
                <a:sym typeface="Fira Sans Extra Condensed Medium"/>
              </a:rPr>
              <a:t>ROC Plot and Precision Recall Curve</a:t>
            </a:r>
            <a:endParaRPr lang="en-US"/>
          </a:p>
        </p:txBody>
      </p:sp>
      <p:pic>
        <p:nvPicPr>
          <p:cNvPr id="4" name="Picture 3">
            <a:extLst>
              <a:ext uri="{FF2B5EF4-FFF2-40B4-BE49-F238E27FC236}">
                <a16:creationId xmlns:a16="http://schemas.microsoft.com/office/drawing/2014/main" id="{E06CCAAB-53E2-9622-D749-D3DCD8E95877}"/>
              </a:ext>
            </a:extLst>
          </p:cNvPr>
          <p:cNvPicPr>
            <a:picLocks noChangeAspect="1"/>
          </p:cNvPicPr>
          <p:nvPr/>
        </p:nvPicPr>
        <p:blipFill>
          <a:blip r:embed="rId2"/>
          <a:stretch>
            <a:fillRect/>
          </a:stretch>
        </p:blipFill>
        <p:spPr>
          <a:xfrm>
            <a:off x="1750549" y="2002972"/>
            <a:ext cx="4335086" cy="3411636"/>
          </a:xfrm>
          <a:prstGeom prst="rect">
            <a:avLst/>
          </a:prstGeom>
        </p:spPr>
      </p:pic>
      <p:pic>
        <p:nvPicPr>
          <p:cNvPr id="6" name="Picture 5">
            <a:extLst>
              <a:ext uri="{FF2B5EF4-FFF2-40B4-BE49-F238E27FC236}">
                <a16:creationId xmlns:a16="http://schemas.microsoft.com/office/drawing/2014/main" id="{8A16BA3D-6C3C-074D-950C-DF4C4CD626F2}"/>
              </a:ext>
            </a:extLst>
          </p:cNvPr>
          <p:cNvPicPr>
            <a:picLocks noChangeAspect="1"/>
          </p:cNvPicPr>
          <p:nvPr/>
        </p:nvPicPr>
        <p:blipFill>
          <a:blip r:embed="rId3"/>
          <a:stretch>
            <a:fillRect/>
          </a:stretch>
        </p:blipFill>
        <p:spPr>
          <a:xfrm>
            <a:off x="6183909" y="1817915"/>
            <a:ext cx="4383251" cy="3487838"/>
          </a:xfrm>
          <a:prstGeom prst="rect">
            <a:avLst/>
          </a:prstGeom>
        </p:spPr>
      </p:pic>
    </p:spTree>
    <p:extLst>
      <p:ext uri="{BB962C8B-B14F-4D97-AF65-F5344CB8AC3E}">
        <p14:creationId xmlns:p14="http://schemas.microsoft.com/office/powerpoint/2010/main" val="4184029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76C73-65E2-11B4-282F-C8EF7ECC6E04}"/>
              </a:ext>
            </a:extLst>
          </p:cNvPr>
          <p:cNvSpPr>
            <a:spLocks noGrp="1"/>
          </p:cNvSpPr>
          <p:nvPr>
            <p:ph type="title"/>
          </p:nvPr>
        </p:nvSpPr>
        <p:spPr>
          <a:xfrm>
            <a:off x="1981201" y="792163"/>
            <a:ext cx="8120743" cy="622981"/>
          </a:xfrm>
        </p:spPr>
        <p:txBody>
          <a:bodyPr/>
          <a:lstStyle/>
          <a:p>
            <a:r>
              <a:rPr lang="en-IN"/>
              <a:t>Boosting Methodologies – </a:t>
            </a:r>
            <a:r>
              <a:rPr lang="en-IN" err="1"/>
              <a:t>CATBoost</a:t>
            </a:r>
            <a:endParaRPr lang="en-US"/>
          </a:p>
        </p:txBody>
      </p:sp>
      <p:pic>
        <p:nvPicPr>
          <p:cNvPr id="4" name="Picture 3">
            <a:extLst>
              <a:ext uri="{FF2B5EF4-FFF2-40B4-BE49-F238E27FC236}">
                <a16:creationId xmlns:a16="http://schemas.microsoft.com/office/drawing/2014/main" id="{3A9CD51C-731D-6CAB-26CE-704A6F29BDCC}"/>
              </a:ext>
            </a:extLst>
          </p:cNvPr>
          <p:cNvPicPr>
            <a:picLocks noChangeAspect="1"/>
          </p:cNvPicPr>
          <p:nvPr/>
        </p:nvPicPr>
        <p:blipFill>
          <a:blip r:embed="rId2"/>
          <a:stretch>
            <a:fillRect/>
          </a:stretch>
        </p:blipFill>
        <p:spPr>
          <a:xfrm>
            <a:off x="1524001" y="1880233"/>
            <a:ext cx="4071257" cy="3268710"/>
          </a:xfrm>
          <a:prstGeom prst="rect">
            <a:avLst/>
          </a:prstGeom>
        </p:spPr>
      </p:pic>
      <p:pic>
        <p:nvPicPr>
          <p:cNvPr id="6" name="Picture 5">
            <a:extLst>
              <a:ext uri="{FF2B5EF4-FFF2-40B4-BE49-F238E27FC236}">
                <a16:creationId xmlns:a16="http://schemas.microsoft.com/office/drawing/2014/main" id="{A064B6BA-451B-75B9-A2D9-B68FE384F970}"/>
              </a:ext>
            </a:extLst>
          </p:cNvPr>
          <p:cNvPicPr>
            <a:picLocks noChangeAspect="1"/>
          </p:cNvPicPr>
          <p:nvPr/>
        </p:nvPicPr>
        <p:blipFill>
          <a:blip r:embed="rId3"/>
          <a:stretch>
            <a:fillRect/>
          </a:stretch>
        </p:blipFill>
        <p:spPr>
          <a:xfrm>
            <a:off x="5650353" y="2351315"/>
            <a:ext cx="4893832" cy="1906403"/>
          </a:xfrm>
          <a:prstGeom prst="rect">
            <a:avLst/>
          </a:prstGeom>
        </p:spPr>
      </p:pic>
    </p:spTree>
    <p:extLst>
      <p:ext uri="{BB962C8B-B14F-4D97-AF65-F5344CB8AC3E}">
        <p14:creationId xmlns:p14="http://schemas.microsoft.com/office/powerpoint/2010/main" val="2514398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A7B6-66FD-C4BE-2C17-BABD0C04C258}"/>
              </a:ext>
            </a:extLst>
          </p:cNvPr>
          <p:cNvSpPr>
            <a:spLocks noGrp="1"/>
          </p:cNvSpPr>
          <p:nvPr>
            <p:ph type="title"/>
          </p:nvPr>
        </p:nvSpPr>
        <p:spPr>
          <a:xfrm>
            <a:off x="1981201" y="792163"/>
            <a:ext cx="8044543" cy="699181"/>
          </a:xfrm>
        </p:spPr>
        <p:txBody>
          <a:bodyPr/>
          <a:lstStyle/>
          <a:p>
            <a:r>
              <a:rPr lang="en-IN" err="1"/>
              <a:t>CATBoost</a:t>
            </a:r>
            <a:r>
              <a:rPr lang="en-IN"/>
              <a:t> Feature Importance</a:t>
            </a:r>
            <a:endParaRPr lang="en-US"/>
          </a:p>
        </p:txBody>
      </p:sp>
      <p:pic>
        <p:nvPicPr>
          <p:cNvPr id="4" name="Picture 3">
            <a:extLst>
              <a:ext uri="{FF2B5EF4-FFF2-40B4-BE49-F238E27FC236}">
                <a16:creationId xmlns:a16="http://schemas.microsoft.com/office/drawing/2014/main" id="{3DEEB71F-DF8C-B9F0-1141-BD1484BB95F5}"/>
              </a:ext>
            </a:extLst>
          </p:cNvPr>
          <p:cNvPicPr>
            <a:picLocks noChangeAspect="1"/>
          </p:cNvPicPr>
          <p:nvPr/>
        </p:nvPicPr>
        <p:blipFill>
          <a:blip r:embed="rId2"/>
          <a:stretch>
            <a:fillRect/>
          </a:stretch>
        </p:blipFill>
        <p:spPr>
          <a:xfrm>
            <a:off x="1501549" y="2198914"/>
            <a:ext cx="4676076" cy="2824843"/>
          </a:xfrm>
          <a:prstGeom prst="rect">
            <a:avLst/>
          </a:prstGeom>
        </p:spPr>
      </p:pic>
      <p:pic>
        <p:nvPicPr>
          <p:cNvPr id="8" name="Picture 7">
            <a:extLst>
              <a:ext uri="{FF2B5EF4-FFF2-40B4-BE49-F238E27FC236}">
                <a16:creationId xmlns:a16="http://schemas.microsoft.com/office/drawing/2014/main" id="{3E3724F9-8E76-D4BB-DCFD-81046C001AA3}"/>
              </a:ext>
            </a:extLst>
          </p:cNvPr>
          <p:cNvPicPr>
            <a:picLocks noChangeAspect="1"/>
          </p:cNvPicPr>
          <p:nvPr/>
        </p:nvPicPr>
        <p:blipFill>
          <a:blip r:embed="rId3"/>
          <a:stretch>
            <a:fillRect/>
          </a:stretch>
        </p:blipFill>
        <p:spPr>
          <a:xfrm>
            <a:off x="6096001" y="2710543"/>
            <a:ext cx="4533898" cy="2081891"/>
          </a:xfrm>
          <a:prstGeom prst="rect">
            <a:avLst/>
          </a:prstGeom>
        </p:spPr>
      </p:pic>
      <p:pic>
        <p:nvPicPr>
          <p:cNvPr id="10" name="Picture 9">
            <a:extLst>
              <a:ext uri="{FF2B5EF4-FFF2-40B4-BE49-F238E27FC236}">
                <a16:creationId xmlns:a16="http://schemas.microsoft.com/office/drawing/2014/main" id="{F3A925CC-5F2F-CBDE-0500-D4181434688D}"/>
              </a:ext>
            </a:extLst>
          </p:cNvPr>
          <p:cNvPicPr>
            <a:picLocks noChangeAspect="1"/>
          </p:cNvPicPr>
          <p:nvPr/>
        </p:nvPicPr>
        <p:blipFill>
          <a:blip r:embed="rId4"/>
          <a:stretch>
            <a:fillRect/>
          </a:stretch>
        </p:blipFill>
        <p:spPr>
          <a:xfrm>
            <a:off x="3621068" y="5446453"/>
            <a:ext cx="4807197" cy="1130358"/>
          </a:xfrm>
          <a:prstGeom prst="rect">
            <a:avLst/>
          </a:prstGeom>
        </p:spPr>
      </p:pic>
    </p:spTree>
    <p:extLst>
      <p:ext uri="{BB962C8B-B14F-4D97-AF65-F5344CB8AC3E}">
        <p14:creationId xmlns:p14="http://schemas.microsoft.com/office/powerpoint/2010/main" val="2496764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FA8D-C6FB-8A7B-DB99-0197ACDDCF88}"/>
              </a:ext>
            </a:extLst>
          </p:cNvPr>
          <p:cNvSpPr>
            <a:spLocks noGrp="1"/>
          </p:cNvSpPr>
          <p:nvPr>
            <p:ph type="title"/>
          </p:nvPr>
        </p:nvSpPr>
        <p:spPr>
          <a:xfrm>
            <a:off x="1981201" y="792162"/>
            <a:ext cx="8055429" cy="633866"/>
          </a:xfrm>
        </p:spPr>
        <p:txBody>
          <a:bodyPr/>
          <a:lstStyle/>
          <a:p>
            <a:r>
              <a:rPr lang="en">
                <a:latin typeface="Fira Sans Extra Condensed Medium"/>
                <a:ea typeface="Fira Sans Extra Condensed Medium"/>
                <a:cs typeface="Fira Sans Extra Condensed Medium"/>
                <a:sym typeface="Fira Sans Extra Condensed Medium"/>
              </a:rPr>
              <a:t>ROC Plot and Precision Recall Curve</a:t>
            </a:r>
            <a:endParaRPr lang="en-US"/>
          </a:p>
        </p:txBody>
      </p:sp>
      <p:pic>
        <p:nvPicPr>
          <p:cNvPr id="6" name="Picture 5">
            <a:extLst>
              <a:ext uri="{FF2B5EF4-FFF2-40B4-BE49-F238E27FC236}">
                <a16:creationId xmlns:a16="http://schemas.microsoft.com/office/drawing/2014/main" id="{476FB92A-F670-D1A1-4FF0-3624A7D6C60B}"/>
              </a:ext>
            </a:extLst>
          </p:cNvPr>
          <p:cNvPicPr>
            <a:picLocks noChangeAspect="1"/>
          </p:cNvPicPr>
          <p:nvPr/>
        </p:nvPicPr>
        <p:blipFill>
          <a:blip r:embed="rId2"/>
          <a:stretch>
            <a:fillRect/>
          </a:stretch>
        </p:blipFill>
        <p:spPr>
          <a:xfrm>
            <a:off x="1524000" y="2112734"/>
            <a:ext cx="4386416" cy="3319238"/>
          </a:xfrm>
          <a:prstGeom prst="rect">
            <a:avLst/>
          </a:prstGeom>
        </p:spPr>
      </p:pic>
      <p:pic>
        <p:nvPicPr>
          <p:cNvPr id="8" name="Picture 7">
            <a:extLst>
              <a:ext uri="{FF2B5EF4-FFF2-40B4-BE49-F238E27FC236}">
                <a16:creationId xmlns:a16="http://schemas.microsoft.com/office/drawing/2014/main" id="{B5275296-3EF1-3ADA-30F3-235789D3F984}"/>
              </a:ext>
            </a:extLst>
          </p:cNvPr>
          <p:cNvPicPr>
            <a:picLocks noChangeAspect="1"/>
          </p:cNvPicPr>
          <p:nvPr/>
        </p:nvPicPr>
        <p:blipFill>
          <a:blip r:embed="rId3"/>
          <a:stretch>
            <a:fillRect/>
          </a:stretch>
        </p:blipFill>
        <p:spPr>
          <a:xfrm>
            <a:off x="6281585" y="2211122"/>
            <a:ext cx="4168701" cy="3057557"/>
          </a:xfrm>
          <a:prstGeom prst="rect">
            <a:avLst/>
          </a:prstGeom>
        </p:spPr>
      </p:pic>
      <p:sp>
        <p:nvSpPr>
          <p:cNvPr id="3" name="TextBox 2">
            <a:extLst>
              <a:ext uri="{FF2B5EF4-FFF2-40B4-BE49-F238E27FC236}">
                <a16:creationId xmlns:a16="http://schemas.microsoft.com/office/drawing/2014/main" id="{48540EE2-8199-8E2C-6C4D-DB774777BAD6}"/>
              </a:ext>
            </a:extLst>
          </p:cNvPr>
          <p:cNvSpPr txBox="1"/>
          <p:nvPr/>
        </p:nvSpPr>
        <p:spPr>
          <a:xfrm>
            <a:off x="3063807" y="5268679"/>
            <a:ext cx="1306801" cy="215444"/>
          </a:xfrm>
          <a:prstGeom prst="rect">
            <a:avLst/>
          </a:prstGeom>
          <a:noFill/>
        </p:spPr>
        <p:txBody>
          <a:bodyPr wrap="square" rtlCol="0">
            <a:spAutoFit/>
          </a:bodyPr>
          <a:lstStyle/>
          <a:p>
            <a:r>
              <a:rPr lang="en-US" sz="800"/>
              <a:t>AUC=0.57</a:t>
            </a:r>
          </a:p>
        </p:txBody>
      </p:sp>
    </p:spTree>
    <p:extLst>
      <p:ext uri="{BB962C8B-B14F-4D97-AF65-F5344CB8AC3E}">
        <p14:creationId xmlns:p14="http://schemas.microsoft.com/office/powerpoint/2010/main" val="462321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7D95-DAB9-0FD4-491F-0F4F947C5B22}"/>
              </a:ext>
            </a:extLst>
          </p:cNvPr>
          <p:cNvSpPr>
            <a:spLocks noGrp="1"/>
          </p:cNvSpPr>
          <p:nvPr>
            <p:ph type="title"/>
          </p:nvPr>
        </p:nvSpPr>
        <p:spPr/>
        <p:txBody>
          <a:bodyPr/>
          <a:lstStyle/>
          <a:p>
            <a:r>
              <a:rPr lang="en-IN"/>
              <a:t>Boosting Methodologies – </a:t>
            </a:r>
            <a:r>
              <a:rPr lang="en-IN" err="1"/>
              <a:t>XGBoost</a:t>
            </a:r>
            <a:endParaRPr lang="en-US"/>
          </a:p>
        </p:txBody>
      </p:sp>
      <p:pic>
        <p:nvPicPr>
          <p:cNvPr id="4" name="Picture 3">
            <a:extLst>
              <a:ext uri="{FF2B5EF4-FFF2-40B4-BE49-F238E27FC236}">
                <a16:creationId xmlns:a16="http://schemas.microsoft.com/office/drawing/2014/main" id="{9E058647-FBD7-0429-8CC3-6557A297ACF1}"/>
              </a:ext>
            </a:extLst>
          </p:cNvPr>
          <p:cNvPicPr>
            <a:picLocks noChangeAspect="1"/>
          </p:cNvPicPr>
          <p:nvPr/>
        </p:nvPicPr>
        <p:blipFill>
          <a:blip r:embed="rId2"/>
          <a:stretch>
            <a:fillRect/>
          </a:stretch>
        </p:blipFill>
        <p:spPr>
          <a:xfrm>
            <a:off x="5886228" y="2514553"/>
            <a:ext cx="4710564" cy="1992133"/>
          </a:xfrm>
          <a:prstGeom prst="rect">
            <a:avLst/>
          </a:prstGeom>
        </p:spPr>
      </p:pic>
      <p:pic>
        <p:nvPicPr>
          <p:cNvPr id="6" name="Picture 5">
            <a:extLst>
              <a:ext uri="{FF2B5EF4-FFF2-40B4-BE49-F238E27FC236}">
                <a16:creationId xmlns:a16="http://schemas.microsoft.com/office/drawing/2014/main" id="{E42308AC-1D0B-2233-6D3C-80D282224095}"/>
              </a:ext>
            </a:extLst>
          </p:cNvPr>
          <p:cNvPicPr>
            <a:picLocks noChangeAspect="1"/>
          </p:cNvPicPr>
          <p:nvPr/>
        </p:nvPicPr>
        <p:blipFill>
          <a:blip r:embed="rId3"/>
          <a:stretch>
            <a:fillRect/>
          </a:stretch>
        </p:blipFill>
        <p:spPr>
          <a:xfrm>
            <a:off x="1730829" y="1984990"/>
            <a:ext cx="3777342" cy="3120412"/>
          </a:xfrm>
          <a:prstGeom prst="rect">
            <a:avLst/>
          </a:prstGeom>
        </p:spPr>
      </p:pic>
    </p:spTree>
    <p:extLst>
      <p:ext uri="{BB962C8B-B14F-4D97-AF65-F5344CB8AC3E}">
        <p14:creationId xmlns:p14="http://schemas.microsoft.com/office/powerpoint/2010/main" val="3949572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E4F3A-5C43-1C17-9929-B8FEFE34734B}"/>
              </a:ext>
            </a:extLst>
          </p:cNvPr>
          <p:cNvSpPr>
            <a:spLocks noGrp="1"/>
          </p:cNvSpPr>
          <p:nvPr>
            <p:ph type="title"/>
          </p:nvPr>
        </p:nvSpPr>
        <p:spPr>
          <a:xfrm>
            <a:off x="2057400" y="792162"/>
            <a:ext cx="8153400" cy="666524"/>
          </a:xfrm>
        </p:spPr>
        <p:txBody>
          <a:bodyPr/>
          <a:lstStyle/>
          <a:p>
            <a:r>
              <a:rPr lang="en">
                <a:latin typeface="Fira Sans Extra Condensed Medium"/>
                <a:ea typeface="Fira Sans Extra Condensed Medium"/>
                <a:cs typeface="Fira Sans Extra Condensed Medium"/>
                <a:sym typeface="Fira Sans Extra Condensed Medium"/>
              </a:rPr>
              <a:t>ROC Plot and Precision Recall Curve</a:t>
            </a:r>
            <a:endParaRPr lang="en-US"/>
          </a:p>
        </p:txBody>
      </p:sp>
      <p:pic>
        <p:nvPicPr>
          <p:cNvPr id="4" name="Picture 3">
            <a:extLst>
              <a:ext uri="{FF2B5EF4-FFF2-40B4-BE49-F238E27FC236}">
                <a16:creationId xmlns:a16="http://schemas.microsoft.com/office/drawing/2014/main" id="{E81ECB40-2908-C64D-767E-5714C135A378}"/>
              </a:ext>
            </a:extLst>
          </p:cNvPr>
          <p:cNvPicPr>
            <a:picLocks noChangeAspect="1"/>
          </p:cNvPicPr>
          <p:nvPr/>
        </p:nvPicPr>
        <p:blipFill>
          <a:blip r:embed="rId2"/>
          <a:stretch>
            <a:fillRect/>
          </a:stretch>
        </p:blipFill>
        <p:spPr>
          <a:xfrm>
            <a:off x="1524000" y="2360103"/>
            <a:ext cx="4410160" cy="3565098"/>
          </a:xfrm>
          <a:prstGeom prst="rect">
            <a:avLst/>
          </a:prstGeom>
        </p:spPr>
      </p:pic>
      <p:pic>
        <p:nvPicPr>
          <p:cNvPr id="10" name="Picture 9">
            <a:extLst>
              <a:ext uri="{FF2B5EF4-FFF2-40B4-BE49-F238E27FC236}">
                <a16:creationId xmlns:a16="http://schemas.microsoft.com/office/drawing/2014/main" id="{92AC7965-DD3E-53CF-F5DF-71B04AC34A5C}"/>
              </a:ext>
            </a:extLst>
          </p:cNvPr>
          <p:cNvPicPr>
            <a:picLocks noChangeAspect="1"/>
          </p:cNvPicPr>
          <p:nvPr/>
        </p:nvPicPr>
        <p:blipFill>
          <a:blip r:embed="rId3"/>
          <a:stretch>
            <a:fillRect/>
          </a:stretch>
        </p:blipFill>
        <p:spPr>
          <a:xfrm>
            <a:off x="5934161" y="2388398"/>
            <a:ext cx="4510937" cy="3508508"/>
          </a:xfrm>
          <a:prstGeom prst="rect">
            <a:avLst/>
          </a:prstGeom>
        </p:spPr>
      </p:pic>
    </p:spTree>
    <p:extLst>
      <p:ext uri="{BB962C8B-B14F-4D97-AF65-F5344CB8AC3E}">
        <p14:creationId xmlns:p14="http://schemas.microsoft.com/office/powerpoint/2010/main" val="1396699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2"/>
          <p:cNvSpPr txBox="1">
            <a:spLocks noGrp="1"/>
          </p:cNvSpPr>
          <p:nvPr>
            <p:ph type="title"/>
          </p:nvPr>
        </p:nvSpPr>
        <p:spPr>
          <a:xfrm>
            <a:off x="1981200" y="4406901"/>
            <a:ext cx="8229600" cy="1304421"/>
          </a:xfrm>
        </p:spPr>
        <p:txBody>
          <a:bodyPr spcFirstLastPara="1" wrap="square" lIns="91425" tIns="45700" rIns="91425" bIns="45700" anchor="t" anchorCtr="0">
            <a:normAutofit/>
          </a:bodyPr>
          <a:lstStyle/>
          <a:p>
            <a:r>
              <a:rPr lang="en-IN"/>
              <a:t>Introduction</a:t>
            </a:r>
            <a:endParaRPr lang="en-US"/>
          </a:p>
        </p:txBody>
      </p:sp>
      <p:sp>
        <p:nvSpPr>
          <p:cNvPr id="88" name="Google Shape;88;p2"/>
          <p:cNvSpPr txBox="1">
            <a:spLocks noGrp="1"/>
          </p:cNvSpPr>
          <p:nvPr>
            <p:ph type="body" idx="1"/>
          </p:nvPr>
        </p:nvSpPr>
        <p:spPr>
          <a:xfrm>
            <a:off x="1981200" y="2068287"/>
            <a:ext cx="8229600" cy="2275114"/>
          </a:xfrm>
        </p:spPr>
        <p:txBody>
          <a:bodyPr spcFirstLastPara="1" wrap="square" lIns="91425" tIns="45700" rIns="91425" bIns="45700" anchor="b" anchorCtr="0">
            <a:normAutofit/>
          </a:bodyPr>
          <a:lstStyle/>
          <a:p>
            <a:pPr marL="342900" indent="-342900">
              <a:lnSpc>
                <a:spcPct val="90000"/>
              </a:lnSpc>
              <a:spcBef>
                <a:spcPts val="0"/>
              </a:spcBef>
              <a:spcAft>
                <a:spcPts val="600"/>
              </a:spcAft>
              <a:buClr>
                <a:schemeClr val="dk1"/>
              </a:buClr>
              <a:buSzPts val="3200"/>
              <a:buChar char="•"/>
            </a:pPr>
            <a:r>
              <a:rPr lang="en-US"/>
              <a:t>What is Credit Loan Data</a:t>
            </a:r>
          </a:p>
          <a:p>
            <a:pPr marL="342900" indent="-342900">
              <a:lnSpc>
                <a:spcPct val="90000"/>
              </a:lnSpc>
              <a:spcBef>
                <a:spcPts val="0"/>
              </a:spcBef>
              <a:spcAft>
                <a:spcPts val="600"/>
              </a:spcAft>
              <a:buClr>
                <a:schemeClr val="dk1"/>
              </a:buClr>
              <a:buSzPts val="3200"/>
              <a:buChar char="•"/>
            </a:pPr>
            <a:r>
              <a:rPr lang="en-US"/>
              <a:t>Dataset Preview </a:t>
            </a:r>
          </a:p>
          <a:p>
            <a:pPr marL="342900" indent="-342900">
              <a:lnSpc>
                <a:spcPct val="90000"/>
              </a:lnSpc>
              <a:spcBef>
                <a:spcPts val="0"/>
              </a:spcBef>
              <a:spcAft>
                <a:spcPts val="600"/>
              </a:spcAft>
              <a:buClr>
                <a:schemeClr val="dk1"/>
              </a:buClr>
              <a:buSzPts val="3200"/>
              <a:buChar char="•"/>
            </a:pPr>
            <a:r>
              <a:rPr lang="en-US"/>
              <a:t>Features</a:t>
            </a:r>
          </a:p>
          <a:p>
            <a:pPr marL="342900" indent="-342900">
              <a:lnSpc>
                <a:spcPct val="90000"/>
              </a:lnSpc>
              <a:spcBef>
                <a:spcPts val="0"/>
              </a:spcBef>
              <a:spcAft>
                <a:spcPts val="600"/>
              </a:spcAft>
              <a:buClr>
                <a:schemeClr val="dk1"/>
              </a:buClr>
              <a:buSzPts val="3200"/>
              <a:buChar char="•"/>
            </a:pPr>
            <a:r>
              <a:rPr lang="en-US"/>
              <a:t>Data Collection </a:t>
            </a:r>
          </a:p>
          <a:p>
            <a:pPr marL="0" indent="0">
              <a:lnSpc>
                <a:spcPct val="90000"/>
              </a:lnSpc>
              <a:spcBef>
                <a:spcPts val="0"/>
              </a:spcBef>
              <a:spcAft>
                <a:spcPts val="600"/>
              </a:spcAft>
              <a:buClr>
                <a:schemeClr val="dk1"/>
              </a:buClr>
              <a:buSzPts val="3200"/>
            </a:pPr>
            <a:endParaRPr lang="en-US" sz="1700"/>
          </a:p>
        </p:txBody>
      </p:sp>
      <p:sp>
        <p:nvSpPr>
          <p:cNvPr id="2" name="Google Shape;120;p26">
            <a:extLst>
              <a:ext uri="{FF2B5EF4-FFF2-40B4-BE49-F238E27FC236}">
                <a16:creationId xmlns:a16="http://schemas.microsoft.com/office/drawing/2014/main" id="{FFDD9518-26BA-426C-DB13-16074072BFF4}"/>
              </a:ext>
            </a:extLst>
          </p:cNvPr>
          <p:cNvSpPr txBox="1"/>
          <p:nvPr/>
        </p:nvSpPr>
        <p:spPr>
          <a:xfrm>
            <a:off x="1883230" y="228629"/>
            <a:ext cx="8074521" cy="481200"/>
          </a:xfrm>
          <a:prstGeom prst="rect">
            <a:avLst/>
          </a:prstGeom>
          <a:noFill/>
          <a:ln>
            <a:noFill/>
          </a:ln>
        </p:spPr>
        <p:txBody>
          <a:bodyPr spcFirstLastPara="1" wrap="square" lIns="91425" tIns="91425" rIns="91425" bIns="91425" anchor="ctr" anchorCtr="0">
            <a:noAutofit/>
          </a:bodyPr>
          <a:lstStyle/>
          <a:p>
            <a:pPr algn="ctr"/>
            <a:endParaRPr lang="en-US" sz="2800">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3834-8387-A4B2-9921-4B702CE09247}"/>
              </a:ext>
            </a:extLst>
          </p:cNvPr>
          <p:cNvSpPr>
            <a:spLocks noGrp="1"/>
          </p:cNvSpPr>
          <p:nvPr>
            <p:ph type="title"/>
          </p:nvPr>
        </p:nvSpPr>
        <p:spPr/>
        <p:txBody>
          <a:bodyPr/>
          <a:lstStyle/>
          <a:p>
            <a:r>
              <a:rPr lang="en-IN"/>
              <a:t>Boosting Methodologies – </a:t>
            </a:r>
            <a:r>
              <a:rPr lang="en-IN" err="1"/>
              <a:t>LightGBM</a:t>
            </a:r>
            <a:endParaRPr lang="en-US"/>
          </a:p>
        </p:txBody>
      </p:sp>
      <p:pic>
        <p:nvPicPr>
          <p:cNvPr id="4" name="Picture 3">
            <a:extLst>
              <a:ext uri="{FF2B5EF4-FFF2-40B4-BE49-F238E27FC236}">
                <a16:creationId xmlns:a16="http://schemas.microsoft.com/office/drawing/2014/main" id="{E435FEE5-ECEC-2B3B-176E-BCA96839CFE9}"/>
              </a:ext>
            </a:extLst>
          </p:cNvPr>
          <p:cNvPicPr>
            <a:picLocks noChangeAspect="1"/>
          </p:cNvPicPr>
          <p:nvPr/>
        </p:nvPicPr>
        <p:blipFill>
          <a:blip r:embed="rId2"/>
          <a:stretch>
            <a:fillRect/>
          </a:stretch>
        </p:blipFill>
        <p:spPr>
          <a:xfrm>
            <a:off x="1524000" y="2279542"/>
            <a:ext cx="3955012" cy="3261289"/>
          </a:xfrm>
          <a:prstGeom prst="rect">
            <a:avLst/>
          </a:prstGeom>
        </p:spPr>
      </p:pic>
      <p:pic>
        <p:nvPicPr>
          <p:cNvPr id="6" name="Picture 5">
            <a:extLst>
              <a:ext uri="{FF2B5EF4-FFF2-40B4-BE49-F238E27FC236}">
                <a16:creationId xmlns:a16="http://schemas.microsoft.com/office/drawing/2014/main" id="{83809362-CD01-20F0-1FA7-E530230BA59E}"/>
              </a:ext>
            </a:extLst>
          </p:cNvPr>
          <p:cNvPicPr>
            <a:picLocks noChangeAspect="1"/>
          </p:cNvPicPr>
          <p:nvPr/>
        </p:nvPicPr>
        <p:blipFill>
          <a:blip r:embed="rId3"/>
          <a:stretch>
            <a:fillRect/>
          </a:stretch>
        </p:blipFill>
        <p:spPr>
          <a:xfrm>
            <a:off x="5689388" y="2686073"/>
            <a:ext cx="4521413" cy="1872364"/>
          </a:xfrm>
          <a:prstGeom prst="rect">
            <a:avLst/>
          </a:prstGeom>
        </p:spPr>
      </p:pic>
    </p:spTree>
    <p:extLst>
      <p:ext uri="{BB962C8B-B14F-4D97-AF65-F5344CB8AC3E}">
        <p14:creationId xmlns:p14="http://schemas.microsoft.com/office/powerpoint/2010/main" val="221773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5A15-2435-61DD-76EE-8F6BA2D64B85}"/>
              </a:ext>
            </a:extLst>
          </p:cNvPr>
          <p:cNvSpPr>
            <a:spLocks noGrp="1"/>
          </p:cNvSpPr>
          <p:nvPr>
            <p:ph type="title"/>
          </p:nvPr>
        </p:nvSpPr>
        <p:spPr/>
        <p:txBody>
          <a:bodyPr/>
          <a:lstStyle/>
          <a:p>
            <a:r>
              <a:rPr lang="en">
                <a:latin typeface="Fira Sans Extra Condensed Medium"/>
                <a:ea typeface="Fira Sans Extra Condensed Medium"/>
                <a:cs typeface="Fira Sans Extra Condensed Medium"/>
                <a:sym typeface="Fira Sans Extra Condensed Medium"/>
              </a:rPr>
              <a:t>ROC Plot and Precision Recall Curve</a:t>
            </a:r>
            <a:endParaRPr lang="en-US"/>
          </a:p>
        </p:txBody>
      </p:sp>
      <p:pic>
        <p:nvPicPr>
          <p:cNvPr id="4" name="Picture 3">
            <a:extLst>
              <a:ext uri="{FF2B5EF4-FFF2-40B4-BE49-F238E27FC236}">
                <a16:creationId xmlns:a16="http://schemas.microsoft.com/office/drawing/2014/main" id="{E4843E98-E1BE-3639-F9AD-DEED234CF0B4}"/>
              </a:ext>
            </a:extLst>
          </p:cNvPr>
          <p:cNvPicPr>
            <a:picLocks noChangeAspect="1"/>
          </p:cNvPicPr>
          <p:nvPr/>
        </p:nvPicPr>
        <p:blipFill>
          <a:blip r:embed="rId2"/>
          <a:stretch>
            <a:fillRect/>
          </a:stretch>
        </p:blipFill>
        <p:spPr>
          <a:xfrm>
            <a:off x="1164772" y="2214115"/>
            <a:ext cx="4336054" cy="3433447"/>
          </a:xfrm>
          <a:prstGeom prst="rect">
            <a:avLst/>
          </a:prstGeom>
        </p:spPr>
      </p:pic>
      <p:pic>
        <p:nvPicPr>
          <p:cNvPr id="6" name="Picture 5">
            <a:extLst>
              <a:ext uri="{FF2B5EF4-FFF2-40B4-BE49-F238E27FC236}">
                <a16:creationId xmlns:a16="http://schemas.microsoft.com/office/drawing/2014/main" id="{45D4663D-4644-F062-9209-C750C375E71A}"/>
              </a:ext>
            </a:extLst>
          </p:cNvPr>
          <p:cNvPicPr>
            <a:picLocks noChangeAspect="1"/>
          </p:cNvPicPr>
          <p:nvPr/>
        </p:nvPicPr>
        <p:blipFill>
          <a:blip r:embed="rId3"/>
          <a:stretch>
            <a:fillRect/>
          </a:stretch>
        </p:blipFill>
        <p:spPr>
          <a:xfrm>
            <a:off x="6000742" y="1961416"/>
            <a:ext cx="5026486" cy="3806822"/>
          </a:xfrm>
          <a:prstGeom prst="rect">
            <a:avLst/>
          </a:prstGeom>
        </p:spPr>
      </p:pic>
    </p:spTree>
    <p:extLst>
      <p:ext uri="{BB962C8B-B14F-4D97-AF65-F5344CB8AC3E}">
        <p14:creationId xmlns:p14="http://schemas.microsoft.com/office/powerpoint/2010/main" val="538316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9CE56-0A04-5CC8-FD30-E7200B2C1D7F}"/>
              </a:ext>
            </a:extLst>
          </p:cNvPr>
          <p:cNvSpPr>
            <a:spLocks noGrp="1"/>
          </p:cNvSpPr>
          <p:nvPr>
            <p:ph type="title"/>
          </p:nvPr>
        </p:nvSpPr>
        <p:spPr>
          <a:xfrm>
            <a:off x="1981201" y="792162"/>
            <a:ext cx="7935685" cy="535895"/>
          </a:xfrm>
        </p:spPr>
        <p:txBody>
          <a:bodyPr>
            <a:normAutofit fontScale="90000"/>
          </a:bodyPr>
          <a:lstStyle/>
          <a:p>
            <a:r>
              <a:rPr lang="en-IN"/>
              <a:t>Model Comparison</a:t>
            </a:r>
            <a:endParaRPr lang="en-US"/>
          </a:p>
        </p:txBody>
      </p:sp>
      <p:sp>
        <p:nvSpPr>
          <p:cNvPr id="3" name="Google Shape;437;p57">
            <a:extLst>
              <a:ext uri="{FF2B5EF4-FFF2-40B4-BE49-F238E27FC236}">
                <a16:creationId xmlns:a16="http://schemas.microsoft.com/office/drawing/2014/main" id="{1B965E89-7537-07FD-52A8-553DF8282E21}"/>
              </a:ext>
            </a:extLst>
          </p:cNvPr>
          <p:cNvSpPr txBox="1"/>
          <p:nvPr/>
        </p:nvSpPr>
        <p:spPr>
          <a:xfrm>
            <a:off x="1469572" y="1121229"/>
            <a:ext cx="181247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Extra Condensed"/>
                <a:ea typeface="Fira Sans Extra Condensed"/>
                <a:cs typeface="Fira Sans Extra Condensed"/>
                <a:sym typeface="Fira Sans Extra Condensed"/>
              </a:rPr>
              <a:t>Decision Tree</a:t>
            </a:r>
            <a:endParaRPr b="1">
              <a:latin typeface="Fira Sans Extra Condensed"/>
              <a:ea typeface="Fira Sans Extra Condensed"/>
              <a:cs typeface="Fira Sans Extra Condensed"/>
              <a:sym typeface="Fira Sans Extra Condensed"/>
            </a:endParaRPr>
          </a:p>
        </p:txBody>
      </p:sp>
      <p:sp>
        <p:nvSpPr>
          <p:cNvPr id="5" name="Google Shape;438;p57">
            <a:extLst>
              <a:ext uri="{FF2B5EF4-FFF2-40B4-BE49-F238E27FC236}">
                <a16:creationId xmlns:a16="http://schemas.microsoft.com/office/drawing/2014/main" id="{7342B709-3E80-50AA-D6E1-9B96863FB1DA}"/>
              </a:ext>
            </a:extLst>
          </p:cNvPr>
          <p:cNvSpPr txBox="1"/>
          <p:nvPr/>
        </p:nvSpPr>
        <p:spPr>
          <a:xfrm>
            <a:off x="9334501" y="1192244"/>
            <a:ext cx="157842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Extra Condensed"/>
                <a:ea typeface="Fira Sans Extra Condensed"/>
                <a:cs typeface="Fira Sans Extra Condensed"/>
                <a:sym typeface="Fira Sans Extra Condensed"/>
              </a:rPr>
              <a:t>Random Forest</a:t>
            </a:r>
            <a:endParaRPr b="1">
              <a:latin typeface="Fira Sans Extra Condensed"/>
              <a:ea typeface="Fira Sans Extra Condensed"/>
              <a:cs typeface="Fira Sans Extra Condensed"/>
              <a:sym typeface="Fira Sans Extra Condensed"/>
            </a:endParaRPr>
          </a:p>
        </p:txBody>
      </p:sp>
      <p:cxnSp>
        <p:nvCxnSpPr>
          <p:cNvPr id="7" name="Straight Connector 6">
            <a:extLst>
              <a:ext uri="{FF2B5EF4-FFF2-40B4-BE49-F238E27FC236}">
                <a16:creationId xmlns:a16="http://schemas.microsoft.com/office/drawing/2014/main" id="{16C7A678-866F-D548-5BB9-E1D2CFABB8DC}"/>
              </a:ext>
            </a:extLst>
          </p:cNvPr>
          <p:cNvCxnSpPr>
            <a:stCxn id="2" idx="2"/>
          </p:cNvCxnSpPr>
          <p:nvPr/>
        </p:nvCxnSpPr>
        <p:spPr>
          <a:xfrm flipH="1">
            <a:off x="5943600" y="1328057"/>
            <a:ext cx="5444" cy="5301343"/>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0D497FF-6EB7-FAC0-453B-63AD6E39BD69}"/>
              </a:ext>
            </a:extLst>
          </p:cNvPr>
          <p:cNvPicPr>
            <a:picLocks noChangeAspect="1"/>
          </p:cNvPicPr>
          <p:nvPr/>
        </p:nvPicPr>
        <p:blipFill>
          <a:blip r:embed="rId2"/>
          <a:stretch>
            <a:fillRect/>
          </a:stretch>
        </p:blipFill>
        <p:spPr>
          <a:xfrm>
            <a:off x="-24861" y="4470230"/>
            <a:ext cx="2787243" cy="2228709"/>
          </a:xfrm>
          <a:prstGeom prst="rect">
            <a:avLst/>
          </a:prstGeom>
        </p:spPr>
      </p:pic>
      <p:pic>
        <p:nvPicPr>
          <p:cNvPr id="11" name="Picture 10">
            <a:extLst>
              <a:ext uri="{FF2B5EF4-FFF2-40B4-BE49-F238E27FC236}">
                <a16:creationId xmlns:a16="http://schemas.microsoft.com/office/drawing/2014/main" id="{E2B2849B-1DBE-C3EA-DC48-5E797C7F0B8F}"/>
              </a:ext>
            </a:extLst>
          </p:cNvPr>
          <p:cNvPicPr>
            <a:picLocks noChangeAspect="1"/>
          </p:cNvPicPr>
          <p:nvPr/>
        </p:nvPicPr>
        <p:blipFill>
          <a:blip r:embed="rId3"/>
          <a:stretch>
            <a:fillRect/>
          </a:stretch>
        </p:blipFill>
        <p:spPr>
          <a:xfrm>
            <a:off x="2890156" y="4376057"/>
            <a:ext cx="3150818" cy="2351940"/>
          </a:xfrm>
          <a:prstGeom prst="rect">
            <a:avLst/>
          </a:prstGeom>
        </p:spPr>
      </p:pic>
      <p:pic>
        <p:nvPicPr>
          <p:cNvPr id="12" name="Picture 11">
            <a:extLst>
              <a:ext uri="{FF2B5EF4-FFF2-40B4-BE49-F238E27FC236}">
                <a16:creationId xmlns:a16="http://schemas.microsoft.com/office/drawing/2014/main" id="{90F78B98-56C3-307C-C4FD-D8220E0F2839}"/>
              </a:ext>
            </a:extLst>
          </p:cNvPr>
          <p:cNvPicPr>
            <a:picLocks noChangeAspect="1"/>
          </p:cNvPicPr>
          <p:nvPr/>
        </p:nvPicPr>
        <p:blipFill>
          <a:blip r:embed="rId4"/>
          <a:stretch>
            <a:fillRect/>
          </a:stretch>
        </p:blipFill>
        <p:spPr>
          <a:xfrm>
            <a:off x="5949787" y="1863951"/>
            <a:ext cx="3075746" cy="2241457"/>
          </a:xfrm>
          <a:prstGeom prst="rect">
            <a:avLst/>
          </a:prstGeom>
        </p:spPr>
      </p:pic>
      <p:pic>
        <p:nvPicPr>
          <p:cNvPr id="13" name="Picture 12">
            <a:extLst>
              <a:ext uri="{FF2B5EF4-FFF2-40B4-BE49-F238E27FC236}">
                <a16:creationId xmlns:a16="http://schemas.microsoft.com/office/drawing/2014/main" id="{D418FF17-DEE8-03E4-61A6-482B1A1E2179}"/>
              </a:ext>
            </a:extLst>
          </p:cNvPr>
          <p:cNvPicPr>
            <a:picLocks noChangeAspect="1"/>
          </p:cNvPicPr>
          <p:nvPr/>
        </p:nvPicPr>
        <p:blipFill>
          <a:blip r:embed="rId5"/>
          <a:stretch>
            <a:fillRect/>
          </a:stretch>
        </p:blipFill>
        <p:spPr>
          <a:xfrm>
            <a:off x="8954415" y="2114972"/>
            <a:ext cx="3180413" cy="1314028"/>
          </a:xfrm>
          <a:prstGeom prst="rect">
            <a:avLst/>
          </a:prstGeom>
        </p:spPr>
      </p:pic>
      <p:pic>
        <p:nvPicPr>
          <p:cNvPr id="14" name="Picture 13">
            <a:extLst>
              <a:ext uri="{FF2B5EF4-FFF2-40B4-BE49-F238E27FC236}">
                <a16:creationId xmlns:a16="http://schemas.microsoft.com/office/drawing/2014/main" id="{8E507672-1221-3F20-1EC3-9F7085D03D2A}"/>
              </a:ext>
            </a:extLst>
          </p:cNvPr>
          <p:cNvPicPr>
            <a:picLocks noChangeAspect="1"/>
          </p:cNvPicPr>
          <p:nvPr/>
        </p:nvPicPr>
        <p:blipFill>
          <a:blip r:embed="rId6"/>
          <a:stretch>
            <a:fillRect/>
          </a:stretch>
        </p:blipFill>
        <p:spPr>
          <a:xfrm>
            <a:off x="6091688" y="4506059"/>
            <a:ext cx="2988556" cy="2351941"/>
          </a:xfrm>
          <a:prstGeom prst="rect">
            <a:avLst/>
          </a:prstGeom>
        </p:spPr>
      </p:pic>
      <p:pic>
        <p:nvPicPr>
          <p:cNvPr id="15" name="Picture 14">
            <a:extLst>
              <a:ext uri="{FF2B5EF4-FFF2-40B4-BE49-F238E27FC236}">
                <a16:creationId xmlns:a16="http://schemas.microsoft.com/office/drawing/2014/main" id="{A1EF00ED-A393-4D8F-675C-131DB17F5F82}"/>
              </a:ext>
            </a:extLst>
          </p:cNvPr>
          <p:cNvPicPr>
            <a:picLocks noChangeAspect="1"/>
          </p:cNvPicPr>
          <p:nvPr/>
        </p:nvPicPr>
        <p:blipFill>
          <a:blip r:embed="rId7"/>
          <a:stretch>
            <a:fillRect/>
          </a:stretch>
        </p:blipFill>
        <p:spPr>
          <a:xfrm>
            <a:off x="9080244" y="4470230"/>
            <a:ext cx="3055490" cy="2431313"/>
          </a:xfrm>
          <a:prstGeom prst="rect">
            <a:avLst/>
          </a:prstGeom>
        </p:spPr>
      </p:pic>
      <p:pic>
        <p:nvPicPr>
          <p:cNvPr id="16" name="Picture 15">
            <a:extLst>
              <a:ext uri="{FF2B5EF4-FFF2-40B4-BE49-F238E27FC236}">
                <a16:creationId xmlns:a16="http://schemas.microsoft.com/office/drawing/2014/main" id="{ED11F3B1-001A-7ED5-56F5-D64DB174D08B}"/>
              </a:ext>
            </a:extLst>
          </p:cNvPr>
          <p:cNvPicPr>
            <a:picLocks noChangeAspect="1"/>
          </p:cNvPicPr>
          <p:nvPr/>
        </p:nvPicPr>
        <p:blipFill>
          <a:blip r:embed="rId8"/>
          <a:stretch>
            <a:fillRect/>
          </a:stretch>
        </p:blipFill>
        <p:spPr>
          <a:xfrm>
            <a:off x="5495" y="1670812"/>
            <a:ext cx="3111323" cy="2461569"/>
          </a:xfrm>
          <a:prstGeom prst="rect">
            <a:avLst/>
          </a:prstGeom>
        </p:spPr>
      </p:pic>
      <p:pic>
        <p:nvPicPr>
          <p:cNvPr id="17" name="Picture 16">
            <a:extLst>
              <a:ext uri="{FF2B5EF4-FFF2-40B4-BE49-F238E27FC236}">
                <a16:creationId xmlns:a16="http://schemas.microsoft.com/office/drawing/2014/main" id="{7F72B1B0-E7AD-18A7-B31C-77FAD7476748}"/>
              </a:ext>
            </a:extLst>
          </p:cNvPr>
          <p:cNvPicPr>
            <a:picLocks noChangeAspect="1"/>
          </p:cNvPicPr>
          <p:nvPr/>
        </p:nvPicPr>
        <p:blipFill>
          <a:blip r:embed="rId9"/>
          <a:stretch>
            <a:fillRect/>
          </a:stretch>
        </p:blipFill>
        <p:spPr>
          <a:xfrm>
            <a:off x="2834305" y="2334080"/>
            <a:ext cx="3032789" cy="1035953"/>
          </a:xfrm>
          <a:prstGeom prst="rect">
            <a:avLst/>
          </a:prstGeom>
        </p:spPr>
      </p:pic>
      <p:grpSp>
        <p:nvGrpSpPr>
          <p:cNvPr id="18" name="Google Shape;444;p57">
            <a:extLst>
              <a:ext uri="{FF2B5EF4-FFF2-40B4-BE49-F238E27FC236}">
                <a16:creationId xmlns:a16="http://schemas.microsoft.com/office/drawing/2014/main" id="{357EB1A6-F32D-BAF9-8677-247B38202284}"/>
              </a:ext>
            </a:extLst>
          </p:cNvPr>
          <p:cNvGrpSpPr/>
          <p:nvPr/>
        </p:nvGrpSpPr>
        <p:grpSpPr>
          <a:xfrm>
            <a:off x="2793918" y="1193913"/>
            <a:ext cx="303162" cy="303068"/>
            <a:chOff x="5642475" y="1435075"/>
            <a:chExt cx="481975" cy="481825"/>
          </a:xfrm>
        </p:grpSpPr>
        <p:sp>
          <p:nvSpPr>
            <p:cNvPr id="19" name="Google Shape;445;p57">
              <a:extLst>
                <a:ext uri="{FF2B5EF4-FFF2-40B4-BE49-F238E27FC236}">
                  <a16:creationId xmlns:a16="http://schemas.microsoft.com/office/drawing/2014/main" id="{452DEA6C-569A-997A-1FA7-DA5D73962110}"/>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46;p57">
              <a:extLst>
                <a:ext uri="{FF2B5EF4-FFF2-40B4-BE49-F238E27FC236}">
                  <a16:creationId xmlns:a16="http://schemas.microsoft.com/office/drawing/2014/main" id="{76F524CC-4BA5-0028-5810-6E2858A8D906}"/>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47;p57">
              <a:extLst>
                <a:ext uri="{FF2B5EF4-FFF2-40B4-BE49-F238E27FC236}">
                  <a16:creationId xmlns:a16="http://schemas.microsoft.com/office/drawing/2014/main" id="{B6329642-AA36-5F45-AD40-CECE065428DE}"/>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953984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7623-2A04-7A01-AD71-54E3DE2BA125}"/>
              </a:ext>
            </a:extLst>
          </p:cNvPr>
          <p:cNvSpPr>
            <a:spLocks noGrp="1"/>
          </p:cNvSpPr>
          <p:nvPr>
            <p:ph type="title"/>
          </p:nvPr>
        </p:nvSpPr>
        <p:spPr>
          <a:xfrm>
            <a:off x="609600" y="792162"/>
            <a:ext cx="10439400" cy="394381"/>
          </a:xfrm>
        </p:spPr>
        <p:txBody>
          <a:bodyPr>
            <a:normAutofit fontScale="90000"/>
          </a:bodyPr>
          <a:lstStyle/>
          <a:p>
            <a:r>
              <a:rPr lang="en-IN"/>
              <a:t>Decision Tree vs  </a:t>
            </a:r>
            <a:r>
              <a:rPr lang="en-IN" err="1"/>
              <a:t>CATBoost</a:t>
            </a:r>
            <a:r>
              <a:rPr lang="en-IN"/>
              <a:t>	</a:t>
            </a:r>
            <a:endParaRPr lang="en-US"/>
          </a:p>
        </p:txBody>
      </p:sp>
      <p:cxnSp>
        <p:nvCxnSpPr>
          <p:cNvPr id="4" name="Straight Connector 3">
            <a:extLst>
              <a:ext uri="{FF2B5EF4-FFF2-40B4-BE49-F238E27FC236}">
                <a16:creationId xmlns:a16="http://schemas.microsoft.com/office/drawing/2014/main" id="{EC2101A8-8B2A-7F2E-ABC8-5F856289F8BC}"/>
              </a:ext>
            </a:extLst>
          </p:cNvPr>
          <p:cNvCxnSpPr>
            <a:stCxn id="2" idx="2"/>
          </p:cNvCxnSpPr>
          <p:nvPr/>
        </p:nvCxnSpPr>
        <p:spPr>
          <a:xfrm flipH="1">
            <a:off x="5812971" y="1186543"/>
            <a:ext cx="16329" cy="5529943"/>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1E3F608-444A-0DC0-B618-3F488A8E5898}"/>
              </a:ext>
            </a:extLst>
          </p:cNvPr>
          <p:cNvPicPr>
            <a:picLocks noChangeAspect="1"/>
          </p:cNvPicPr>
          <p:nvPr/>
        </p:nvPicPr>
        <p:blipFill>
          <a:blip r:embed="rId2"/>
          <a:stretch>
            <a:fillRect/>
          </a:stretch>
        </p:blipFill>
        <p:spPr>
          <a:xfrm>
            <a:off x="5495" y="1670812"/>
            <a:ext cx="3111323" cy="2461569"/>
          </a:xfrm>
          <a:prstGeom prst="rect">
            <a:avLst/>
          </a:prstGeom>
        </p:spPr>
      </p:pic>
      <p:pic>
        <p:nvPicPr>
          <p:cNvPr id="6" name="Picture 5">
            <a:extLst>
              <a:ext uri="{FF2B5EF4-FFF2-40B4-BE49-F238E27FC236}">
                <a16:creationId xmlns:a16="http://schemas.microsoft.com/office/drawing/2014/main" id="{697B5C89-D3BB-98EE-0345-6E953092233F}"/>
              </a:ext>
            </a:extLst>
          </p:cNvPr>
          <p:cNvPicPr>
            <a:picLocks noChangeAspect="1"/>
          </p:cNvPicPr>
          <p:nvPr/>
        </p:nvPicPr>
        <p:blipFill>
          <a:blip r:embed="rId3"/>
          <a:stretch>
            <a:fillRect/>
          </a:stretch>
        </p:blipFill>
        <p:spPr>
          <a:xfrm>
            <a:off x="2834305" y="2387771"/>
            <a:ext cx="2875607" cy="982262"/>
          </a:xfrm>
          <a:prstGeom prst="rect">
            <a:avLst/>
          </a:prstGeom>
        </p:spPr>
      </p:pic>
      <p:pic>
        <p:nvPicPr>
          <p:cNvPr id="7" name="Picture 6">
            <a:extLst>
              <a:ext uri="{FF2B5EF4-FFF2-40B4-BE49-F238E27FC236}">
                <a16:creationId xmlns:a16="http://schemas.microsoft.com/office/drawing/2014/main" id="{997DED32-9871-4676-CB95-58BC8C3FE9B6}"/>
              </a:ext>
            </a:extLst>
          </p:cNvPr>
          <p:cNvPicPr>
            <a:picLocks noChangeAspect="1"/>
          </p:cNvPicPr>
          <p:nvPr/>
        </p:nvPicPr>
        <p:blipFill>
          <a:blip r:embed="rId4"/>
          <a:stretch>
            <a:fillRect/>
          </a:stretch>
        </p:blipFill>
        <p:spPr>
          <a:xfrm>
            <a:off x="-24861" y="4470230"/>
            <a:ext cx="2787243" cy="2228709"/>
          </a:xfrm>
          <a:prstGeom prst="rect">
            <a:avLst/>
          </a:prstGeom>
        </p:spPr>
      </p:pic>
      <p:pic>
        <p:nvPicPr>
          <p:cNvPr id="8" name="Picture 7">
            <a:extLst>
              <a:ext uri="{FF2B5EF4-FFF2-40B4-BE49-F238E27FC236}">
                <a16:creationId xmlns:a16="http://schemas.microsoft.com/office/drawing/2014/main" id="{1B774850-34CF-88C9-1690-D7FEAB54DBD5}"/>
              </a:ext>
            </a:extLst>
          </p:cNvPr>
          <p:cNvPicPr>
            <a:picLocks noChangeAspect="1"/>
          </p:cNvPicPr>
          <p:nvPr/>
        </p:nvPicPr>
        <p:blipFill>
          <a:blip r:embed="rId5"/>
          <a:stretch>
            <a:fillRect/>
          </a:stretch>
        </p:blipFill>
        <p:spPr>
          <a:xfrm>
            <a:off x="2890156" y="4470229"/>
            <a:ext cx="3024657" cy="2257767"/>
          </a:xfrm>
          <a:prstGeom prst="rect">
            <a:avLst/>
          </a:prstGeom>
        </p:spPr>
      </p:pic>
      <p:pic>
        <p:nvPicPr>
          <p:cNvPr id="9" name="Picture 8">
            <a:extLst>
              <a:ext uri="{FF2B5EF4-FFF2-40B4-BE49-F238E27FC236}">
                <a16:creationId xmlns:a16="http://schemas.microsoft.com/office/drawing/2014/main" id="{DC22C309-40D8-EE34-BBB6-0F9E4B030D83}"/>
              </a:ext>
            </a:extLst>
          </p:cNvPr>
          <p:cNvPicPr>
            <a:picLocks noChangeAspect="1"/>
          </p:cNvPicPr>
          <p:nvPr/>
        </p:nvPicPr>
        <p:blipFill>
          <a:blip r:embed="rId6"/>
          <a:stretch>
            <a:fillRect/>
          </a:stretch>
        </p:blipFill>
        <p:spPr>
          <a:xfrm>
            <a:off x="5932359" y="1670812"/>
            <a:ext cx="3075406" cy="2469166"/>
          </a:xfrm>
          <a:prstGeom prst="rect">
            <a:avLst/>
          </a:prstGeom>
        </p:spPr>
      </p:pic>
      <p:pic>
        <p:nvPicPr>
          <p:cNvPr id="10" name="Picture 9">
            <a:extLst>
              <a:ext uri="{FF2B5EF4-FFF2-40B4-BE49-F238E27FC236}">
                <a16:creationId xmlns:a16="http://schemas.microsoft.com/office/drawing/2014/main" id="{FC607282-FCB0-D50B-7717-DDA3DA3F4A38}"/>
              </a:ext>
            </a:extLst>
          </p:cNvPr>
          <p:cNvPicPr>
            <a:picLocks noChangeAspect="1"/>
          </p:cNvPicPr>
          <p:nvPr/>
        </p:nvPicPr>
        <p:blipFill>
          <a:blip r:embed="rId7"/>
          <a:stretch>
            <a:fillRect/>
          </a:stretch>
        </p:blipFill>
        <p:spPr>
          <a:xfrm>
            <a:off x="9241453" y="2357969"/>
            <a:ext cx="2765490" cy="940833"/>
          </a:xfrm>
          <a:prstGeom prst="rect">
            <a:avLst/>
          </a:prstGeom>
        </p:spPr>
      </p:pic>
      <p:pic>
        <p:nvPicPr>
          <p:cNvPr id="11" name="Picture 10">
            <a:extLst>
              <a:ext uri="{FF2B5EF4-FFF2-40B4-BE49-F238E27FC236}">
                <a16:creationId xmlns:a16="http://schemas.microsoft.com/office/drawing/2014/main" id="{E04D46D9-48CA-B559-7CCE-9F1B47FA7AE3}"/>
              </a:ext>
            </a:extLst>
          </p:cNvPr>
          <p:cNvPicPr>
            <a:picLocks noChangeAspect="1"/>
          </p:cNvPicPr>
          <p:nvPr/>
        </p:nvPicPr>
        <p:blipFill>
          <a:blip r:embed="rId8"/>
          <a:stretch>
            <a:fillRect/>
          </a:stretch>
        </p:blipFill>
        <p:spPr>
          <a:xfrm>
            <a:off x="6064509" y="4624247"/>
            <a:ext cx="2815380" cy="2130421"/>
          </a:xfrm>
          <a:prstGeom prst="rect">
            <a:avLst/>
          </a:prstGeom>
        </p:spPr>
      </p:pic>
      <p:pic>
        <p:nvPicPr>
          <p:cNvPr id="12" name="Picture 11">
            <a:extLst>
              <a:ext uri="{FF2B5EF4-FFF2-40B4-BE49-F238E27FC236}">
                <a16:creationId xmlns:a16="http://schemas.microsoft.com/office/drawing/2014/main" id="{B4BFBA4C-4576-3E96-C29E-8ECD038616A5}"/>
              </a:ext>
            </a:extLst>
          </p:cNvPr>
          <p:cNvPicPr>
            <a:picLocks noChangeAspect="1"/>
          </p:cNvPicPr>
          <p:nvPr/>
        </p:nvPicPr>
        <p:blipFill>
          <a:blip r:embed="rId9"/>
          <a:stretch>
            <a:fillRect/>
          </a:stretch>
        </p:blipFill>
        <p:spPr>
          <a:xfrm>
            <a:off x="9007765" y="4438420"/>
            <a:ext cx="3078260" cy="2257767"/>
          </a:xfrm>
          <a:prstGeom prst="rect">
            <a:avLst/>
          </a:prstGeom>
        </p:spPr>
      </p:pic>
      <p:sp>
        <p:nvSpPr>
          <p:cNvPr id="13" name="Google Shape;437;p57">
            <a:extLst>
              <a:ext uri="{FF2B5EF4-FFF2-40B4-BE49-F238E27FC236}">
                <a16:creationId xmlns:a16="http://schemas.microsoft.com/office/drawing/2014/main" id="{6CB4ABE9-DB42-ECD7-1492-13D82188A465}"/>
              </a:ext>
            </a:extLst>
          </p:cNvPr>
          <p:cNvSpPr txBox="1"/>
          <p:nvPr/>
        </p:nvSpPr>
        <p:spPr>
          <a:xfrm>
            <a:off x="1378949" y="1121229"/>
            <a:ext cx="199371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Extra Condensed"/>
                <a:ea typeface="Fira Sans Extra Condensed"/>
                <a:cs typeface="Fira Sans Extra Condensed"/>
                <a:sym typeface="Fira Sans Extra Condensed"/>
              </a:rPr>
              <a:t>Decision Tree</a:t>
            </a:r>
            <a:endParaRPr b="1">
              <a:latin typeface="Fira Sans Extra Condensed"/>
              <a:ea typeface="Fira Sans Extra Condensed"/>
              <a:cs typeface="Fira Sans Extra Condensed"/>
              <a:sym typeface="Fira Sans Extra Condensed"/>
            </a:endParaRPr>
          </a:p>
        </p:txBody>
      </p:sp>
      <p:grpSp>
        <p:nvGrpSpPr>
          <p:cNvPr id="14" name="Google Shape;444;p57">
            <a:extLst>
              <a:ext uri="{FF2B5EF4-FFF2-40B4-BE49-F238E27FC236}">
                <a16:creationId xmlns:a16="http://schemas.microsoft.com/office/drawing/2014/main" id="{C8481CA3-E565-4F6C-1C14-FF86A75E1A68}"/>
              </a:ext>
            </a:extLst>
          </p:cNvPr>
          <p:cNvGrpSpPr/>
          <p:nvPr/>
        </p:nvGrpSpPr>
        <p:grpSpPr>
          <a:xfrm>
            <a:off x="2782957" y="1186543"/>
            <a:ext cx="303162" cy="303068"/>
            <a:chOff x="5642475" y="1435075"/>
            <a:chExt cx="481975" cy="481825"/>
          </a:xfrm>
        </p:grpSpPr>
        <p:sp>
          <p:nvSpPr>
            <p:cNvPr id="15" name="Google Shape;445;p57">
              <a:extLst>
                <a:ext uri="{FF2B5EF4-FFF2-40B4-BE49-F238E27FC236}">
                  <a16:creationId xmlns:a16="http://schemas.microsoft.com/office/drawing/2014/main" id="{C6AF7C9C-1B6C-9252-53D4-A9E56B82F925}"/>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46;p57">
              <a:extLst>
                <a:ext uri="{FF2B5EF4-FFF2-40B4-BE49-F238E27FC236}">
                  <a16:creationId xmlns:a16="http://schemas.microsoft.com/office/drawing/2014/main" id="{292EB4BB-4EA1-1D17-30D0-E4DD7866F812}"/>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47;p57">
              <a:extLst>
                <a:ext uri="{FF2B5EF4-FFF2-40B4-BE49-F238E27FC236}">
                  <a16:creationId xmlns:a16="http://schemas.microsoft.com/office/drawing/2014/main" id="{0C98CF55-0234-4239-48F6-370EC8292749}"/>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Google Shape;438;p57">
            <a:extLst>
              <a:ext uri="{FF2B5EF4-FFF2-40B4-BE49-F238E27FC236}">
                <a16:creationId xmlns:a16="http://schemas.microsoft.com/office/drawing/2014/main" id="{B8D6FC69-0B97-B7E9-140F-8741A39F9DAD}"/>
              </a:ext>
            </a:extLst>
          </p:cNvPr>
          <p:cNvSpPr txBox="1"/>
          <p:nvPr/>
        </p:nvSpPr>
        <p:spPr>
          <a:xfrm>
            <a:off x="9334501" y="1192244"/>
            <a:ext cx="157842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err="1">
                <a:latin typeface="Fira Sans Extra Condensed"/>
                <a:ea typeface="Fira Sans Extra Condensed"/>
                <a:cs typeface="Fira Sans Extra Condensed"/>
                <a:sym typeface="Fira Sans Extra Condensed"/>
              </a:rPr>
              <a:t>CATBoost</a:t>
            </a:r>
            <a:endParaRPr b="1">
              <a:latin typeface="Fira Sans Extra Condensed"/>
              <a:ea typeface="Fira Sans Extra Condensed"/>
              <a:cs typeface="Fira Sans Extra Condensed"/>
              <a:sym typeface="Fira Sans Extra Condensed"/>
            </a:endParaRPr>
          </a:p>
        </p:txBody>
      </p:sp>
      <p:sp>
        <p:nvSpPr>
          <p:cNvPr id="18" name="TextBox 17">
            <a:extLst>
              <a:ext uri="{FF2B5EF4-FFF2-40B4-BE49-F238E27FC236}">
                <a16:creationId xmlns:a16="http://schemas.microsoft.com/office/drawing/2014/main" id="{1BC65486-D7E4-F86E-128A-1A4E3984655F}"/>
              </a:ext>
            </a:extLst>
          </p:cNvPr>
          <p:cNvSpPr txBox="1"/>
          <p:nvPr/>
        </p:nvSpPr>
        <p:spPr>
          <a:xfrm>
            <a:off x="7132348" y="6512552"/>
            <a:ext cx="1306801" cy="215444"/>
          </a:xfrm>
          <a:prstGeom prst="rect">
            <a:avLst/>
          </a:prstGeom>
          <a:noFill/>
        </p:spPr>
        <p:txBody>
          <a:bodyPr wrap="square" rtlCol="0">
            <a:spAutoFit/>
          </a:bodyPr>
          <a:lstStyle/>
          <a:p>
            <a:r>
              <a:rPr lang="en-US" sz="800"/>
              <a:t>AUC=0.57</a:t>
            </a:r>
          </a:p>
        </p:txBody>
      </p:sp>
    </p:spTree>
    <p:extLst>
      <p:ext uri="{BB962C8B-B14F-4D97-AF65-F5344CB8AC3E}">
        <p14:creationId xmlns:p14="http://schemas.microsoft.com/office/powerpoint/2010/main" val="2807650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5426-C43D-F60E-66B6-7EBDEBA45125}"/>
              </a:ext>
            </a:extLst>
          </p:cNvPr>
          <p:cNvSpPr>
            <a:spLocks noGrp="1"/>
          </p:cNvSpPr>
          <p:nvPr>
            <p:ph type="title"/>
          </p:nvPr>
        </p:nvSpPr>
        <p:spPr>
          <a:xfrm>
            <a:off x="609600" y="792162"/>
            <a:ext cx="10591800" cy="601209"/>
          </a:xfrm>
        </p:spPr>
        <p:txBody>
          <a:bodyPr/>
          <a:lstStyle/>
          <a:p>
            <a:r>
              <a:rPr lang="en-IN"/>
              <a:t>Decision Tree vs XG Boost</a:t>
            </a:r>
            <a:endParaRPr lang="en-US"/>
          </a:p>
        </p:txBody>
      </p:sp>
      <p:pic>
        <p:nvPicPr>
          <p:cNvPr id="3" name="Picture 2">
            <a:extLst>
              <a:ext uri="{FF2B5EF4-FFF2-40B4-BE49-F238E27FC236}">
                <a16:creationId xmlns:a16="http://schemas.microsoft.com/office/drawing/2014/main" id="{F6E71CB3-171C-48C3-D3A4-564AB59F8A6E}"/>
              </a:ext>
            </a:extLst>
          </p:cNvPr>
          <p:cNvPicPr>
            <a:picLocks noChangeAspect="1"/>
          </p:cNvPicPr>
          <p:nvPr/>
        </p:nvPicPr>
        <p:blipFill>
          <a:blip r:embed="rId2"/>
          <a:stretch>
            <a:fillRect/>
          </a:stretch>
        </p:blipFill>
        <p:spPr>
          <a:xfrm>
            <a:off x="5905500" y="1730828"/>
            <a:ext cx="2885862" cy="2383972"/>
          </a:xfrm>
          <a:prstGeom prst="rect">
            <a:avLst/>
          </a:prstGeom>
        </p:spPr>
      </p:pic>
      <p:pic>
        <p:nvPicPr>
          <p:cNvPr id="4" name="Picture 3">
            <a:extLst>
              <a:ext uri="{FF2B5EF4-FFF2-40B4-BE49-F238E27FC236}">
                <a16:creationId xmlns:a16="http://schemas.microsoft.com/office/drawing/2014/main" id="{F3C4C458-91C3-207A-67AC-3B4FA6EDCB54}"/>
              </a:ext>
            </a:extLst>
          </p:cNvPr>
          <p:cNvPicPr>
            <a:picLocks noChangeAspect="1"/>
          </p:cNvPicPr>
          <p:nvPr/>
        </p:nvPicPr>
        <p:blipFill>
          <a:blip r:embed="rId3"/>
          <a:stretch>
            <a:fillRect/>
          </a:stretch>
        </p:blipFill>
        <p:spPr>
          <a:xfrm>
            <a:off x="8958942" y="2302306"/>
            <a:ext cx="3233057" cy="1367284"/>
          </a:xfrm>
          <a:prstGeom prst="rect">
            <a:avLst/>
          </a:prstGeom>
        </p:spPr>
      </p:pic>
      <p:cxnSp>
        <p:nvCxnSpPr>
          <p:cNvPr id="8" name="Straight Connector 7">
            <a:extLst>
              <a:ext uri="{FF2B5EF4-FFF2-40B4-BE49-F238E27FC236}">
                <a16:creationId xmlns:a16="http://schemas.microsoft.com/office/drawing/2014/main" id="{3A81C994-9616-3292-4457-8ED4E854594B}"/>
              </a:ext>
            </a:extLst>
          </p:cNvPr>
          <p:cNvCxnSpPr>
            <a:stCxn id="2" idx="2"/>
          </p:cNvCxnSpPr>
          <p:nvPr/>
        </p:nvCxnSpPr>
        <p:spPr>
          <a:xfrm>
            <a:off x="5905500" y="1393371"/>
            <a:ext cx="0" cy="5301343"/>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4B6B086-B198-CB16-C5CE-BB73D177E108}"/>
              </a:ext>
            </a:extLst>
          </p:cNvPr>
          <p:cNvPicPr>
            <a:picLocks noChangeAspect="1"/>
          </p:cNvPicPr>
          <p:nvPr/>
        </p:nvPicPr>
        <p:blipFill>
          <a:blip r:embed="rId4"/>
          <a:stretch>
            <a:fillRect/>
          </a:stretch>
        </p:blipFill>
        <p:spPr>
          <a:xfrm>
            <a:off x="6096000" y="4452257"/>
            <a:ext cx="2764591" cy="2234848"/>
          </a:xfrm>
          <a:prstGeom prst="rect">
            <a:avLst/>
          </a:prstGeom>
        </p:spPr>
      </p:pic>
      <p:pic>
        <p:nvPicPr>
          <p:cNvPr id="10" name="Picture 9">
            <a:extLst>
              <a:ext uri="{FF2B5EF4-FFF2-40B4-BE49-F238E27FC236}">
                <a16:creationId xmlns:a16="http://schemas.microsoft.com/office/drawing/2014/main" id="{8A949582-134D-CE53-8FD8-2320CB9BF4B6}"/>
              </a:ext>
            </a:extLst>
          </p:cNvPr>
          <p:cNvPicPr>
            <a:picLocks noChangeAspect="1"/>
          </p:cNvPicPr>
          <p:nvPr/>
        </p:nvPicPr>
        <p:blipFill>
          <a:blip r:embed="rId5"/>
          <a:stretch>
            <a:fillRect/>
          </a:stretch>
        </p:blipFill>
        <p:spPr>
          <a:xfrm>
            <a:off x="9177038" y="4400500"/>
            <a:ext cx="2764589" cy="2150236"/>
          </a:xfrm>
          <a:prstGeom prst="rect">
            <a:avLst/>
          </a:prstGeom>
        </p:spPr>
      </p:pic>
      <p:pic>
        <p:nvPicPr>
          <p:cNvPr id="11" name="Picture 10">
            <a:extLst>
              <a:ext uri="{FF2B5EF4-FFF2-40B4-BE49-F238E27FC236}">
                <a16:creationId xmlns:a16="http://schemas.microsoft.com/office/drawing/2014/main" id="{9F136290-1BDB-DCEA-4E72-E70EC759764F}"/>
              </a:ext>
            </a:extLst>
          </p:cNvPr>
          <p:cNvPicPr>
            <a:picLocks noChangeAspect="1"/>
          </p:cNvPicPr>
          <p:nvPr/>
        </p:nvPicPr>
        <p:blipFill>
          <a:blip r:embed="rId6"/>
          <a:stretch>
            <a:fillRect/>
          </a:stretch>
        </p:blipFill>
        <p:spPr>
          <a:xfrm>
            <a:off x="5496" y="1948543"/>
            <a:ext cx="2760282" cy="2183838"/>
          </a:xfrm>
          <a:prstGeom prst="rect">
            <a:avLst/>
          </a:prstGeom>
        </p:spPr>
      </p:pic>
      <p:pic>
        <p:nvPicPr>
          <p:cNvPr id="12" name="Picture 11">
            <a:extLst>
              <a:ext uri="{FF2B5EF4-FFF2-40B4-BE49-F238E27FC236}">
                <a16:creationId xmlns:a16="http://schemas.microsoft.com/office/drawing/2014/main" id="{01C3AE0A-176D-AF2E-1273-F5140DEEE9C1}"/>
              </a:ext>
            </a:extLst>
          </p:cNvPr>
          <p:cNvPicPr>
            <a:picLocks noChangeAspect="1"/>
          </p:cNvPicPr>
          <p:nvPr/>
        </p:nvPicPr>
        <p:blipFill>
          <a:blip r:embed="rId7"/>
          <a:stretch>
            <a:fillRect/>
          </a:stretch>
        </p:blipFill>
        <p:spPr>
          <a:xfrm>
            <a:off x="2824051" y="2384268"/>
            <a:ext cx="2885861" cy="985765"/>
          </a:xfrm>
          <a:prstGeom prst="rect">
            <a:avLst/>
          </a:prstGeom>
        </p:spPr>
      </p:pic>
      <p:pic>
        <p:nvPicPr>
          <p:cNvPr id="13" name="Picture 12">
            <a:extLst>
              <a:ext uri="{FF2B5EF4-FFF2-40B4-BE49-F238E27FC236}">
                <a16:creationId xmlns:a16="http://schemas.microsoft.com/office/drawing/2014/main" id="{90320185-ABD0-3ADD-A4CD-D33FEA87373B}"/>
              </a:ext>
            </a:extLst>
          </p:cNvPr>
          <p:cNvPicPr>
            <a:picLocks noChangeAspect="1"/>
          </p:cNvPicPr>
          <p:nvPr/>
        </p:nvPicPr>
        <p:blipFill>
          <a:blip r:embed="rId8"/>
          <a:stretch>
            <a:fillRect/>
          </a:stretch>
        </p:blipFill>
        <p:spPr>
          <a:xfrm>
            <a:off x="-24861" y="4470230"/>
            <a:ext cx="2787243" cy="2228709"/>
          </a:xfrm>
          <a:prstGeom prst="rect">
            <a:avLst/>
          </a:prstGeom>
        </p:spPr>
      </p:pic>
      <p:pic>
        <p:nvPicPr>
          <p:cNvPr id="14" name="Picture 13">
            <a:extLst>
              <a:ext uri="{FF2B5EF4-FFF2-40B4-BE49-F238E27FC236}">
                <a16:creationId xmlns:a16="http://schemas.microsoft.com/office/drawing/2014/main" id="{8760BCF5-C570-B971-5841-33750D1C8AAB}"/>
              </a:ext>
            </a:extLst>
          </p:cNvPr>
          <p:cNvPicPr>
            <a:picLocks noChangeAspect="1"/>
          </p:cNvPicPr>
          <p:nvPr/>
        </p:nvPicPr>
        <p:blipFill>
          <a:blip r:embed="rId9"/>
          <a:stretch>
            <a:fillRect/>
          </a:stretch>
        </p:blipFill>
        <p:spPr>
          <a:xfrm>
            <a:off x="2890157" y="4479716"/>
            <a:ext cx="3011948" cy="2248280"/>
          </a:xfrm>
          <a:prstGeom prst="rect">
            <a:avLst/>
          </a:prstGeom>
        </p:spPr>
      </p:pic>
      <p:sp>
        <p:nvSpPr>
          <p:cNvPr id="15" name="Google Shape;437;p57">
            <a:extLst>
              <a:ext uri="{FF2B5EF4-FFF2-40B4-BE49-F238E27FC236}">
                <a16:creationId xmlns:a16="http://schemas.microsoft.com/office/drawing/2014/main" id="{4F193492-65AC-D002-9182-FC1979875A5D}"/>
              </a:ext>
            </a:extLst>
          </p:cNvPr>
          <p:cNvSpPr txBox="1"/>
          <p:nvPr/>
        </p:nvSpPr>
        <p:spPr>
          <a:xfrm>
            <a:off x="1378949" y="1121229"/>
            <a:ext cx="199371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Extra Condensed"/>
                <a:ea typeface="Fira Sans Extra Condensed"/>
                <a:cs typeface="Fira Sans Extra Condensed"/>
                <a:sym typeface="Fira Sans Extra Condensed"/>
              </a:rPr>
              <a:t>Decision Tree</a:t>
            </a:r>
            <a:endParaRPr b="1">
              <a:latin typeface="Fira Sans Extra Condensed"/>
              <a:ea typeface="Fira Sans Extra Condensed"/>
              <a:cs typeface="Fira Sans Extra Condensed"/>
              <a:sym typeface="Fira Sans Extra Condensed"/>
            </a:endParaRPr>
          </a:p>
        </p:txBody>
      </p:sp>
      <p:grpSp>
        <p:nvGrpSpPr>
          <p:cNvPr id="16" name="Google Shape;444;p57">
            <a:extLst>
              <a:ext uri="{FF2B5EF4-FFF2-40B4-BE49-F238E27FC236}">
                <a16:creationId xmlns:a16="http://schemas.microsoft.com/office/drawing/2014/main" id="{CB49FFDC-899D-D9CC-ACCD-6FEE5E8E526B}"/>
              </a:ext>
            </a:extLst>
          </p:cNvPr>
          <p:cNvGrpSpPr/>
          <p:nvPr/>
        </p:nvGrpSpPr>
        <p:grpSpPr>
          <a:xfrm>
            <a:off x="2782957" y="1186543"/>
            <a:ext cx="303162" cy="303068"/>
            <a:chOff x="5642475" y="1435075"/>
            <a:chExt cx="481975" cy="481825"/>
          </a:xfrm>
        </p:grpSpPr>
        <p:sp>
          <p:nvSpPr>
            <p:cNvPr id="17" name="Google Shape;445;p57">
              <a:extLst>
                <a:ext uri="{FF2B5EF4-FFF2-40B4-BE49-F238E27FC236}">
                  <a16:creationId xmlns:a16="http://schemas.microsoft.com/office/drawing/2014/main" id="{3BFA9F27-981A-08DE-54AF-F0C9F4757224}"/>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46;p57">
              <a:extLst>
                <a:ext uri="{FF2B5EF4-FFF2-40B4-BE49-F238E27FC236}">
                  <a16:creationId xmlns:a16="http://schemas.microsoft.com/office/drawing/2014/main" id="{B2078BF2-4EB4-1906-967B-3837658742D4}"/>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47;p57">
              <a:extLst>
                <a:ext uri="{FF2B5EF4-FFF2-40B4-BE49-F238E27FC236}">
                  <a16:creationId xmlns:a16="http://schemas.microsoft.com/office/drawing/2014/main" id="{E8CFBBB9-F49D-D88B-FF70-FFD477B5E9FE}"/>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 name="Google Shape;438;p57">
            <a:extLst>
              <a:ext uri="{FF2B5EF4-FFF2-40B4-BE49-F238E27FC236}">
                <a16:creationId xmlns:a16="http://schemas.microsoft.com/office/drawing/2014/main" id="{FB23AA64-4753-9E3A-82B9-A5B3360A25D2}"/>
              </a:ext>
            </a:extLst>
          </p:cNvPr>
          <p:cNvSpPr txBox="1"/>
          <p:nvPr/>
        </p:nvSpPr>
        <p:spPr>
          <a:xfrm>
            <a:off x="9334501" y="1192244"/>
            <a:ext cx="157842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Fira Sans Extra Condensed"/>
                <a:ea typeface="Fira Sans Extra Condensed"/>
                <a:cs typeface="Fira Sans Extra Condensed"/>
                <a:sym typeface="Fira Sans Extra Condensed"/>
              </a:rPr>
              <a:t>XG Boost</a:t>
            </a:r>
            <a:endParaRPr b="1">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560581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C6A68-71BB-7E3F-1108-A64D71A92C11}"/>
              </a:ext>
            </a:extLst>
          </p:cNvPr>
          <p:cNvSpPr>
            <a:spLocks noGrp="1"/>
          </p:cNvSpPr>
          <p:nvPr>
            <p:ph type="ctrTitle"/>
          </p:nvPr>
        </p:nvSpPr>
        <p:spPr>
          <a:xfrm>
            <a:off x="609600" y="731837"/>
            <a:ext cx="10972800" cy="563564"/>
          </a:xfrm>
        </p:spPr>
        <p:txBody>
          <a:bodyPr/>
          <a:lstStyle/>
          <a:p>
            <a:r>
              <a:rPr lang="en-IN"/>
              <a:t>Decision Tree vs Light GBM</a:t>
            </a:r>
            <a:endParaRPr lang="en-US"/>
          </a:p>
        </p:txBody>
      </p:sp>
      <p:cxnSp>
        <p:nvCxnSpPr>
          <p:cNvPr id="5" name="Straight Connector 4">
            <a:extLst>
              <a:ext uri="{FF2B5EF4-FFF2-40B4-BE49-F238E27FC236}">
                <a16:creationId xmlns:a16="http://schemas.microsoft.com/office/drawing/2014/main" id="{38B1C582-7A19-AD9E-D9D9-EFCF831F1903}"/>
              </a:ext>
            </a:extLst>
          </p:cNvPr>
          <p:cNvCxnSpPr>
            <a:cxnSpLocks/>
          </p:cNvCxnSpPr>
          <p:nvPr/>
        </p:nvCxnSpPr>
        <p:spPr>
          <a:xfrm>
            <a:off x="6096000" y="1295401"/>
            <a:ext cx="0" cy="5562599"/>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C0CD7FD-A787-9F16-97E1-0C699F577F5B}"/>
              </a:ext>
            </a:extLst>
          </p:cNvPr>
          <p:cNvPicPr>
            <a:picLocks noChangeAspect="1"/>
          </p:cNvPicPr>
          <p:nvPr/>
        </p:nvPicPr>
        <p:blipFill>
          <a:blip r:embed="rId2"/>
          <a:stretch>
            <a:fillRect/>
          </a:stretch>
        </p:blipFill>
        <p:spPr>
          <a:xfrm>
            <a:off x="-56773" y="1611087"/>
            <a:ext cx="2760282" cy="2183838"/>
          </a:xfrm>
          <a:prstGeom prst="rect">
            <a:avLst/>
          </a:prstGeom>
        </p:spPr>
      </p:pic>
      <p:pic>
        <p:nvPicPr>
          <p:cNvPr id="7" name="Picture 6">
            <a:extLst>
              <a:ext uri="{FF2B5EF4-FFF2-40B4-BE49-F238E27FC236}">
                <a16:creationId xmlns:a16="http://schemas.microsoft.com/office/drawing/2014/main" id="{45DA4969-D480-E9B2-1BEF-AA99914FC650}"/>
              </a:ext>
            </a:extLst>
          </p:cNvPr>
          <p:cNvPicPr>
            <a:picLocks noChangeAspect="1"/>
          </p:cNvPicPr>
          <p:nvPr/>
        </p:nvPicPr>
        <p:blipFill>
          <a:blip r:embed="rId3"/>
          <a:stretch>
            <a:fillRect/>
          </a:stretch>
        </p:blipFill>
        <p:spPr>
          <a:xfrm>
            <a:off x="2865647" y="1858965"/>
            <a:ext cx="2885861" cy="985765"/>
          </a:xfrm>
          <a:prstGeom prst="rect">
            <a:avLst/>
          </a:prstGeom>
        </p:spPr>
      </p:pic>
      <p:pic>
        <p:nvPicPr>
          <p:cNvPr id="8" name="Picture 7">
            <a:extLst>
              <a:ext uri="{FF2B5EF4-FFF2-40B4-BE49-F238E27FC236}">
                <a16:creationId xmlns:a16="http://schemas.microsoft.com/office/drawing/2014/main" id="{91360499-C386-5ED6-1BA3-910E52193A21}"/>
              </a:ext>
            </a:extLst>
          </p:cNvPr>
          <p:cNvPicPr>
            <a:picLocks noChangeAspect="1"/>
          </p:cNvPicPr>
          <p:nvPr/>
        </p:nvPicPr>
        <p:blipFill>
          <a:blip r:embed="rId4"/>
          <a:stretch>
            <a:fillRect/>
          </a:stretch>
        </p:blipFill>
        <p:spPr>
          <a:xfrm>
            <a:off x="-34201" y="4013271"/>
            <a:ext cx="2787243" cy="2228709"/>
          </a:xfrm>
          <a:prstGeom prst="rect">
            <a:avLst/>
          </a:prstGeom>
        </p:spPr>
      </p:pic>
      <p:pic>
        <p:nvPicPr>
          <p:cNvPr id="9" name="Picture 8">
            <a:extLst>
              <a:ext uri="{FF2B5EF4-FFF2-40B4-BE49-F238E27FC236}">
                <a16:creationId xmlns:a16="http://schemas.microsoft.com/office/drawing/2014/main" id="{85F71F8E-D21A-FC33-FF0E-CC54C50E8518}"/>
              </a:ext>
            </a:extLst>
          </p:cNvPr>
          <p:cNvPicPr>
            <a:picLocks noChangeAspect="1"/>
          </p:cNvPicPr>
          <p:nvPr/>
        </p:nvPicPr>
        <p:blipFill>
          <a:blip r:embed="rId5"/>
          <a:stretch>
            <a:fillRect/>
          </a:stretch>
        </p:blipFill>
        <p:spPr>
          <a:xfrm>
            <a:off x="3055666" y="4013271"/>
            <a:ext cx="3011948" cy="2248280"/>
          </a:xfrm>
          <a:prstGeom prst="rect">
            <a:avLst/>
          </a:prstGeom>
        </p:spPr>
      </p:pic>
      <p:pic>
        <p:nvPicPr>
          <p:cNvPr id="10" name="Picture 9">
            <a:extLst>
              <a:ext uri="{FF2B5EF4-FFF2-40B4-BE49-F238E27FC236}">
                <a16:creationId xmlns:a16="http://schemas.microsoft.com/office/drawing/2014/main" id="{A860583B-01EE-79A3-C5A1-89F3F1FEC6A5}"/>
              </a:ext>
            </a:extLst>
          </p:cNvPr>
          <p:cNvPicPr>
            <a:picLocks noChangeAspect="1"/>
          </p:cNvPicPr>
          <p:nvPr/>
        </p:nvPicPr>
        <p:blipFill>
          <a:blip r:embed="rId6"/>
          <a:stretch>
            <a:fillRect/>
          </a:stretch>
        </p:blipFill>
        <p:spPr>
          <a:xfrm>
            <a:off x="6189285" y="1741713"/>
            <a:ext cx="2956310" cy="2437763"/>
          </a:xfrm>
          <a:prstGeom prst="rect">
            <a:avLst/>
          </a:prstGeom>
        </p:spPr>
      </p:pic>
      <p:pic>
        <p:nvPicPr>
          <p:cNvPr id="11" name="Picture 10">
            <a:extLst>
              <a:ext uri="{FF2B5EF4-FFF2-40B4-BE49-F238E27FC236}">
                <a16:creationId xmlns:a16="http://schemas.microsoft.com/office/drawing/2014/main" id="{EB475D8C-9077-9E9A-AF47-D915E0214895}"/>
              </a:ext>
            </a:extLst>
          </p:cNvPr>
          <p:cNvPicPr>
            <a:picLocks noChangeAspect="1"/>
          </p:cNvPicPr>
          <p:nvPr/>
        </p:nvPicPr>
        <p:blipFill>
          <a:blip r:embed="rId7"/>
          <a:stretch>
            <a:fillRect/>
          </a:stretch>
        </p:blipFill>
        <p:spPr>
          <a:xfrm>
            <a:off x="9179796" y="4076700"/>
            <a:ext cx="2948824" cy="2334987"/>
          </a:xfrm>
          <a:prstGeom prst="rect">
            <a:avLst/>
          </a:prstGeom>
        </p:spPr>
      </p:pic>
      <p:pic>
        <p:nvPicPr>
          <p:cNvPr id="12" name="Picture 11">
            <a:extLst>
              <a:ext uri="{FF2B5EF4-FFF2-40B4-BE49-F238E27FC236}">
                <a16:creationId xmlns:a16="http://schemas.microsoft.com/office/drawing/2014/main" id="{C1901B17-D5D7-B891-64BD-60BC3889F16E}"/>
              </a:ext>
            </a:extLst>
          </p:cNvPr>
          <p:cNvPicPr>
            <a:picLocks noChangeAspect="1"/>
          </p:cNvPicPr>
          <p:nvPr/>
        </p:nvPicPr>
        <p:blipFill>
          <a:blip r:embed="rId8"/>
          <a:stretch>
            <a:fillRect/>
          </a:stretch>
        </p:blipFill>
        <p:spPr>
          <a:xfrm>
            <a:off x="6116405" y="4032734"/>
            <a:ext cx="3006875" cy="2277265"/>
          </a:xfrm>
          <a:prstGeom prst="rect">
            <a:avLst/>
          </a:prstGeom>
        </p:spPr>
      </p:pic>
      <p:pic>
        <p:nvPicPr>
          <p:cNvPr id="13" name="Picture 12">
            <a:extLst>
              <a:ext uri="{FF2B5EF4-FFF2-40B4-BE49-F238E27FC236}">
                <a16:creationId xmlns:a16="http://schemas.microsoft.com/office/drawing/2014/main" id="{735F793F-7EA7-04A4-2268-C65E22CA9D51}"/>
              </a:ext>
            </a:extLst>
          </p:cNvPr>
          <p:cNvPicPr>
            <a:picLocks noChangeAspect="1"/>
          </p:cNvPicPr>
          <p:nvPr/>
        </p:nvPicPr>
        <p:blipFill>
          <a:blip r:embed="rId9"/>
          <a:stretch>
            <a:fillRect/>
          </a:stretch>
        </p:blipFill>
        <p:spPr>
          <a:xfrm>
            <a:off x="9113103" y="1894772"/>
            <a:ext cx="2916269" cy="1207657"/>
          </a:xfrm>
          <a:prstGeom prst="rect">
            <a:avLst/>
          </a:prstGeom>
        </p:spPr>
      </p:pic>
      <p:sp>
        <p:nvSpPr>
          <p:cNvPr id="15" name="Google Shape;437;p57">
            <a:extLst>
              <a:ext uri="{FF2B5EF4-FFF2-40B4-BE49-F238E27FC236}">
                <a16:creationId xmlns:a16="http://schemas.microsoft.com/office/drawing/2014/main" id="{3F464859-82F4-C672-A16D-EB24ECD2862E}"/>
              </a:ext>
            </a:extLst>
          </p:cNvPr>
          <p:cNvSpPr txBox="1"/>
          <p:nvPr/>
        </p:nvSpPr>
        <p:spPr>
          <a:xfrm>
            <a:off x="1018488" y="1177103"/>
            <a:ext cx="199371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Extra Condensed"/>
                <a:ea typeface="Fira Sans Extra Condensed"/>
                <a:cs typeface="Fira Sans Extra Condensed"/>
                <a:sym typeface="Fira Sans Extra Condensed"/>
              </a:rPr>
              <a:t>Decision Tree</a:t>
            </a:r>
            <a:endParaRPr b="1">
              <a:latin typeface="Fira Sans Extra Condensed"/>
              <a:ea typeface="Fira Sans Extra Condensed"/>
              <a:cs typeface="Fira Sans Extra Condensed"/>
              <a:sym typeface="Fira Sans Extra Condensed"/>
            </a:endParaRPr>
          </a:p>
        </p:txBody>
      </p:sp>
      <p:grpSp>
        <p:nvGrpSpPr>
          <p:cNvPr id="16" name="Google Shape;444;p57">
            <a:extLst>
              <a:ext uri="{FF2B5EF4-FFF2-40B4-BE49-F238E27FC236}">
                <a16:creationId xmlns:a16="http://schemas.microsoft.com/office/drawing/2014/main" id="{7ACCE97D-6109-2DA4-14E6-DD1DAB7F416A}"/>
              </a:ext>
            </a:extLst>
          </p:cNvPr>
          <p:cNvGrpSpPr/>
          <p:nvPr/>
        </p:nvGrpSpPr>
        <p:grpSpPr>
          <a:xfrm>
            <a:off x="2265493" y="1308018"/>
            <a:ext cx="303162" cy="303069"/>
            <a:chOff x="5642475" y="1435075"/>
            <a:chExt cx="481975" cy="481825"/>
          </a:xfrm>
        </p:grpSpPr>
        <p:sp>
          <p:nvSpPr>
            <p:cNvPr id="17" name="Google Shape;445;p57">
              <a:extLst>
                <a:ext uri="{FF2B5EF4-FFF2-40B4-BE49-F238E27FC236}">
                  <a16:creationId xmlns:a16="http://schemas.microsoft.com/office/drawing/2014/main" id="{DEB6BD4F-672D-885B-2965-88A0249ED20F}"/>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46;p57">
              <a:extLst>
                <a:ext uri="{FF2B5EF4-FFF2-40B4-BE49-F238E27FC236}">
                  <a16:creationId xmlns:a16="http://schemas.microsoft.com/office/drawing/2014/main" id="{55859331-56C7-57F4-A4B1-028EB8ACF108}"/>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47;p57">
              <a:extLst>
                <a:ext uri="{FF2B5EF4-FFF2-40B4-BE49-F238E27FC236}">
                  <a16:creationId xmlns:a16="http://schemas.microsoft.com/office/drawing/2014/main" id="{8B08D34F-B9E7-7A02-06E4-021DFCBEF3BF}"/>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BB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 name="Google Shape;438;p57">
            <a:extLst>
              <a:ext uri="{FF2B5EF4-FFF2-40B4-BE49-F238E27FC236}">
                <a16:creationId xmlns:a16="http://schemas.microsoft.com/office/drawing/2014/main" id="{F94C3D64-A048-6922-D20A-105819AFFA3A}"/>
              </a:ext>
            </a:extLst>
          </p:cNvPr>
          <p:cNvSpPr txBox="1"/>
          <p:nvPr/>
        </p:nvSpPr>
        <p:spPr>
          <a:xfrm>
            <a:off x="9334501" y="1192244"/>
            <a:ext cx="157842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err="1">
                <a:latin typeface="Fira Sans Extra Condensed"/>
                <a:ea typeface="Fira Sans Extra Condensed"/>
                <a:cs typeface="Fira Sans Extra Condensed"/>
                <a:sym typeface="Fira Sans Extra Condensed"/>
              </a:rPr>
              <a:t>Ligth</a:t>
            </a:r>
            <a:r>
              <a:rPr lang="en-US" b="1">
                <a:latin typeface="Fira Sans Extra Condensed"/>
                <a:ea typeface="Fira Sans Extra Condensed"/>
                <a:cs typeface="Fira Sans Extra Condensed"/>
                <a:sym typeface="Fira Sans Extra Condensed"/>
              </a:rPr>
              <a:t> GBM</a:t>
            </a:r>
            <a:endParaRPr b="1">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436741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B637CE-3963-256D-BDC3-F4BF3EE17D32}"/>
              </a:ext>
            </a:extLst>
          </p:cNvPr>
          <p:cNvPicPr>
            <a:picLocks noChangeAspect="1"/>
          </p:cNvPicPr>
          <p:nvPr/>
        </p:nvPicPr>
        <p:blipFill>
          <a:blip r:embed="rId2"/>
          <a:stretch>
            <a:fillRect/>
          </a:stretch>
        </p:blipFill>
        <p:spPr>
          <a:xfrm>
            <a:off x="301421" y="969193"/>
            <a:ext cx="3896269" cy="4576842"/>
          </a:xfrm>
          <a:prstGeom prst="rect">
            <a:avLst/>
          </a:prstGeom>
        </p:spPr>
      </p:pic>
      <p:pic>
        <p:nvPicPr>
          <p:cNvPr id="7" name="Picture 6">
            <a:extLst>
              <a:ext uri="{FF2B5EF4-FFF2-40B4-BE49-F238E27FC236}">
                <a16:creationId xmlns:a16="http://schemas.microsoft.com/office/drawing/2014/main" id="{8E0675F7-B349-9480-9EB6-0F6A92676D99}"/>
              </a:ext>
            </a:extLst>
          </p:cNvPr>
          <p:cNvPicPr>
            <a:picLocks noChangeAspect="1"/>
          </p:cNvPicPr>
          <p:nvPr/>
        </p:nvPicPr>
        <p:blipFill>
          <a:blip r:embed="rId3"/>
          <a:stretch>
            <a:fillRect/>
          </a:stretch>
        </p:blipFill>
        <p:spPr>
          <a:xfrm>
            <a:off x="4241585" y="969193"/>
            <a:ext cx="3877216" cy="4576842"/>
          </a:xfrm>
          <a:prstGeom prst="rect">
            <a:avLst/>
          </a:prstGeom>
        </p:spPr>
      </p:pic>
      <p:pic>
        <p:nvPicPr>
          <p:cNvPr id="9" name="Picture 8">
            <a:extLst>
              <a:ext uri="{FF2B5EF4-FFF2-40B4-BE49-F238E27FC236}">
                <a16:creationId xmlns:a16="http://schemas.microsoft.com/office/drawing/2014/main" id="{FB6C1719-D705-D75E-4800-BE1D72541D5B}"/>
              </a:ext>
            </a:extLst>
          </p:cNvPr>
          <p:cNvPicPr>
            <a:picLocks noChangeAspect="1"/>
          </p:cNvPicPr>
          <p:nvPr/>
        </p:nvPicPr>
        <p:blipFill>
          <a:blip r:embed="rId4"/>
          <a:stretch>
            <a:fillRect/>
          </a:stretch>
        </p:blipFill>
        <p:spPr>
          <a:xfrm>
            <a:off x="8208007" y="969192"/>
            <a:ext cx="3682572" cy="4497329"/>
          </a:xfrm>
          <a:prstGeom prst="rect">
            <a:avLst/>
          </a:prstGeom>
        </p:spPr>
      </p:pic>
      <p:sp>
        <p:nvSpPr>
          <p:cNvPr id="10" name="Google Shape;437;p57">
            <a:extLst>
              <a:ext uri="{FF2B5EF4-FFF2-40B4-BE49-F238E27FC236}">
                <a16:creationId xmlns:a16="http://schemas.microsoft.com/office/drawing/2014/main" id="{3B8AAA76-76DD-522F-548A-F2C413D4FA37}"/>
              </a:ext>
            </a:extLst>
          </p:cNvPr>
          <p:cNvSpPr txBox="1"/>
          <p:nvPr/>
        </p:nvSpPr>
        <p:spPr>
          <a:xfrm>
            <a:off x="1251718" y="672344"/>
            <a:ext cx="199371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Fira Sans Extra Condensed"/>
                <a:ea typeface="Fira Sans Extra Condensed"/>
                <a:cs typeface="Fira Sans Extra Condensed"/>
                <a:sym typeface="Fira Sans Extra Condensed"/>
              </a:rPr>
              <a:t>Logistic Regression Model</a:t>
            </a:r>
            <a:endParaRPr b="1">
              <a:latin typeface="Fira Sans Extra Condensed"/>
              <a:ea typeface="Fira Sans Extra Condensed"/>
              <a:cs typeface="Fira Sans Extra Condensed"/>
              <a:sym typeface="Fira Sans Extra Condensed"/>
            </a:endParaRPr>
          </a:p>
        </p:txBody>
      </p:sp>
      <p:sp>
        <p:nvSpPr>
          <p:cNvPr id="11" name="Google Shape;437;p57">
            <a:extLst>
              <a:ext uri="{FF2B5EF4-FFF2-40B4-BE49-F238E27FC236}">
                <a16:creationId xmlns:a16="http://schemas.microsoft.com/office/drawing/2014/main" id="{35376E32-401C-4D0C-0D2A-0DDF541F3C7F}"/>
              </a:ext>
            </a:extLst>
          </p:cNvPr>
          <p:cNvSpPr txBox="1"/>
          <p:nvPr/>
        </p:nvSpPr>
        <p:spPr>
          <a:xfrm>
            <a:off x="5402496" y="672345"/>
            <a:ext cx="199371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Fira Sans Extra Condensed"/>
                <a:ea typeface="Fira Sans Extra Condensed"/>
                <a:cs typeface="Fira Sans Extra Condensed"/>
                <a:sym typeface="Fira Sans Extra Condensed"/>
              </a:rPr>
              <a:t>L 1 Regulation Model</a:t>
            </a:r>
            <a:endParaRPr b="1">
              <a:latin typeface="Fira Sans Extra Condensed"/>
              <a:ea typeface="Fira Sans Extra Condensed"/>
              <a:cs typeface="Fira Sans Extra Condensed"/>
              <a:sym typeface="Fira Sans Extra Condensed"/>
            </a:endParaRPr>
          </a:p>
        </p:txBody>
      </p:sp>
      <p:sp>
        <p:nvSpPr>
          <p:cNvPr id="13" name="Google Shape;437;p57">
            <a:extLst>
              <a:ext uri="{FF2B5EF4-FFF2-40B4-BE49-F238E27FC236}">
                <a16:creationId xmlns:a16="http://schemas.microsoft.com/office/drawing/2014/main" id="{F21BBFA1-44B1-F213-A70F-6AD2FE441F25}"/>
              </a:ext>
            </a:extLst>
          </p:cNvPr>
          <p:cNvSpPr txBox="1"/>
          <p:nvPr/>
        </p:nvSpPr>
        <p:spPr>
          <a:xfrm>
            <a:off x="9164581" y="672345"/>
            <a:ext cx="199371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Fira Sans Extra Condensed"/>
                <a:ea typeface="Fira Sans Extra Condensed"/>
                <a:cs typeface="Fira Sans Extra Condensed"/>
                <a:sym typeface="Fira Sans Extra Condensed"/>
              </a:rPr>
              <a:t>L 2 Regulation Model</a:t>
            </a:r>
            <a:endParaRPr b="1">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4107392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5E12EE-40E7-BB92-80E9-5BEE4936939B}"/>
              </a:ext>
            </a:extLst>
          </p:cNvPr>
          <p:cNvSpPr>
            <a:spLocks noGrp="1"/>
          </p:cNvSpPr>
          <p:nvPr>
            <p:ph type="body" idx="1"/>
          </p:nvPr>
        </p:nvSpPr>
        <p:spPr/>
        <p:txBody>
          <a:bodyPr/>
          <a:lstStyle/>
          <a:p>
            <a:r>
              <a:rPr lang="en" sz="2400">
                <a:latin typeface="Helvetica Neue" panose="020B0604020202020204" charset="0"/>
                <a:ea typeface="Roboto"/>
                <a:cs typeface="Times New Roman" panose="02020603050405020304" pitchFamily="18" charset="0"/>
                <a:sym typeface="Roboto"/>
              </a:rPr>
              <a:t>Upon assessment, it was determined that Decision Tree had the highest accuracy</a:t>
            </a:r>
          </a:p>
          <a:p>
            <a:pPr marL="114300" indent="0">
              <a:buNone/>
            </a:pPr>
            <a:endParaRPr lang="en" sz="2400">
              <a:latin typeface="Helvetica Neue" panose="020B0604020202020204" charset="0"/>
              <a:ea typeface="Roboto"/>
              <a:cs typeface="Times New Roman" panose="02020603050405020304" pitchFamily="18" charset="0"/>
              <a:sym typeface="Roboto"/>
            </a:endParaRPr>
          </a:p>
          <a:p>
            <a:r>
              <a:rPr lang="en" sz="2400">
                <a:latin typeface="Helvetica Neue" panose="020B0604020202020204" charset="0"/>
                <a:ea typeface="Roboto"/>
                <a:cs typeface="Times New Roman" panose="02020603050405020304" pitchFamily="18" charset="0"/>
                <a:sym typeface="Roboto"/>
              </a:rPr>
              <a:t>Stakeholders</a:t>
            </a:r>
            <a:r>
              <a:rPr lang="en" sz="2400">
                <a:solidFill>
                  <a:schemeClr val="dk1"/>
                </a:solidFill>
                <a:latin typeface="Helvetica Neue" panose="020B0604020202020204" charset="0"/>
                <a:ea typeface="Roboto"/>
                <a:cs typeface="Times New Roman" panose="02020603050405020304" pitchFamily="18" charset="0"/>
                <a:sym typeface="Roboto"/>
              </a:rPr>
              <a:t> can use this model to predict the success or failure of a with an expected accuracy of 83%.</a:t>
            </a:r>
            <a:endParaRPr lang="en-US" sz="2400">
              <a:latin typeface="Helvetica Neue" panose="020B0604020202020204" charset="0"/>
              <a:cs typeface="Times New Roman" panose="02020603050405020304" pitchFamily="18" charset="0"/>
            </a:endParaRPr>
          </a:p>
        </p:txBody>
      </p:sp>
      <p:sp>
        <p:nvSpPr>
          <p:cNvPr id="3" name="Title 2">
            <a:extLst>
              <a:ext uri="{FF2B5EF4-FFF2-40B4-BE49-F238E27FC236}">
                <a16:creationId xmlns:a16="http://schemas.microsoft.com/office/drawing/2014/main" id="{68701461-331D-F010-8BA1-2B7060ADEDC4}"/>
              </a:ext>
            </a:extLst>
          </p:cNvPr>
          <p:cNvSpPr>
            <a:spLocks noGrp="1"/>
          </p:cNvSpPr>
          <p:nvPr>
            <p:ph type="ctrTitle"/>
          </p:nvPr>
        </p:nvSpPr>
        <p:spPr/>
        <p:txBody>
          <a:bodyPr/>
          <a:lstStyle/>
          <a:p>
            <a:r>
              <a:rPr lang="en-IN"/>
              <a:t>Conclusion</a:t>
            </a:r>
            <a:endParaRPr lang="en-US"/>
          </a:p>
        </p:txBody>
      </p:sp>
    </p:spTree>
    <p:extLst>
      <p:ext uri="{BB962C8B-B14F-4D97-AF65-F5344CB8AC3E}">
        <p14:creationId xmlns:p14="http://schemas.microsoft.com/office/powerpoint/2010/main" val="2713286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B89903-E464-348F-8860-C1A981F7252D}"/>
              </a:ext>
            </a:extLst>
          </p:cNvPr>
          <p:cNvSpPr>
            <a:spLocks noGrp="1"/>
          </p:cNvSpPr>
          <p:nvPr>
            <p:ph type="body" idx="1"/>
          </p:nvPr>
        </p:nvSpPr>
        <p:spPr/>
        <p:txBody>
          <a:bodyPr/>
          <a:lstStyle/>
          <a:p>
            <a:r>
              <a:rPr lang="en-US" sz="2800" err="1">
                <a:latin typeface="Helvetica Neue" panose="020B0604020202020204" charset="0"/>
                <a:ea typeface="Calibri"/>
                <a:cs typeface="Calibri"/>
                <a:sym typeface="Calibri"/>
              </a:rPr>
              <a:t>Bluman</a:t>
            </a:r>
            <a:r>
              <a:rPr lang="en-US" sz="2800">
                <a:latin typeface="Helvetica Neue" panose="020B0604020202020204" charset="0"/>
                <a:ea typeface="Calibri"/>
                <a:cs typeface="Calibri"/>
                <a:sym typeface="Calibri"/>
              </a:rPr>
              <a:t>, A. (2018). Elementary statistics. </a:t>
            </a:r>
            <a:r>
              <a:rPr lang="en-US" sz="2800" err="1">
                <a:latin typeface="Helvetica Neue" panose="020B0604020202020204" charset="0"/>
                <a:ea typeface="Calibri"/>
                <a:cs typeface="Calibri"/>
                <a:sym typeface="Calibri"/>
              </a:rPr>
              <a:t>Mcgraw-hill</a:t>
            </a:r>
            <a:r>
              <a:rPr lang="en-US" sz="2800">
                <a:latin typeface="Helvetica Neue" panose="020B0604020202020204" charset="0"/>
                <a:ea typeface="Calibri"/>
                <a:cs typeface="Calibri"/>
                <a:sym typeface="Calibri"/>
              </a:rPr>
              <a:t> Education.</a:t>
            </a:r>
          </a:p>
          <a:p>
            <a:pPr marL="114300" indent="0">
              <a:buNone/>
            </a:pPr>
            <a:endParaRPr lang="en-US" sz="2800">
              <a:latin typeface="Helvetica Neue" panose="020B0604020202020204" charset="0"/>
              <a:ea typeface="Calibri"/>
              <a:cs typeface="Calibri"/>
              <a:sym typeface="Calibri"/>
            </a:endParaRPr>
          </a:p>
          <a:p>
            <a:r>
              <a:rPr lang="en-US" sz="2800" b="0" i="0">
                <a:solidFill>
                  <a:srgbClr val="000000"/>
                </a:solidFill>
                <a:effectLst/>
                <a:latin typeface="Helvetica Neue" panose="020B0604020202020204" charset="0"/>
              </a:rPr>
              <a:t>Decision Tree. (2023). Retrieved 29 March 2023, from </a:t>
            </a:r>
            <a:r>
              <a:rPr lang="en-US" sz="2800" b="0" i="0">
                <a:solidFill>
                  <a:srgbClr val="000000"/>
                </a:solidFill>
                <a:effectLst/>
                <a:latin typeface="Helvetica Neue" panose="020B0604020202020204" charset="0"/>
                <a:hlinkClick r:id="rId2"/>
              </a:rPr>
              <a:t>https://www.mastersindatascience.org/learning/machine-learning-algorithms/decision-tree/</a:t>
            </a:r>
            <a:endParaRPr lang="en-US" sz="2800">
              <a:solidFill>
                <a:srgbClr val="000000"/>
              </a:solidFill>
              <a:latin typeface="Helvetica Neue" panose="020B0604020202020204" charset="0"/>
            </a:endParaRPr>
          </a:p>
          <a:p>
            <a:pPr marL="114300" indent="0">
              <a:buNone/>
            </a:pPr>
            <a:endParaRPr lang="en-US" sz="2800" b="0" i="0">
              <a:solidFill>
                <a:srgbClr val="000000"/>
              </a:solidFill>
              <a:effectLst/>
              <a:latin typeface="Helvetica Neue" panose="020B0604020202020204" charset="0"/>
            </a:endParaRPr>
          </a:p>
          <a:p>
            <a:r>
              <a:rPr lang="en-US" sz="2800" b="0" i="0">
                <a:solidFill>
                  <a:srgbClr val="000000"/>
                </a:solidFill>
                <a:effectLst/>
                <a:latin typeface="Helvetica Neue" panose="020B0604020202020204" charset="0"/>
              </a:rPr>
              <a:t>Garg, R. (2018). A Primer to Ensemble Learning – Bagging and Boosting  . Retrieved 29 March 2023, from </a:t>
            </a:r>
            <a:r>
              <a:rPr lang="en-US" sz="2800" b="0" i="0">
                <a:solidFill>
                  <a:srgbClr val="000000"/>
                </a:solidFill>
                <a:effectLst/>
                <a:latin typeface="Helvetica Neue" panose="020B0604020202020204" charset="0"/>
                <a:hlinkClick r:id="rId3"/>
              </a:rPr>
              <a:t>https://analyticsindiamag.com/primer-ensemble-learning-bagging-boosting/</a:t>
            </a:r>
            <a:endParaRPr lang="en-US" sz="2800" b="0" i="0">
              <a:solidFill>
                <a:srgbClr val="000000"/>
              </a:solidFill>
              <a:effectLst/>
              <a:latin typeface="Helvetica Neue" panose="020B0604020202020204" charset="0"/>
            </a:endParaRPr>
          </a:p>
          <a:p>
            <a:endParaRPr lang="en-US" sz="2800" b="0" i="0">
              <a:solidFill>
                <a:srgbClr val="000000"/>
              </a:solidFill>
              <a:effectLst/>
              <a:latin typeface="Helvetica Neue" panose="020B0604020202020204" charset="0"/>
            </a:endParaRPr>
          </a:p>
          <a:p>
            <a:endParaRPr lang="en-US"/>
          </a:p>
        </p:txBody>
      </p:sp>
      <p:sp>
        <p:nvSpPr>
          <p:cNvPr id="3" name="Title 2">
            <a:extLst>
              <a:ext uri="{FF2B5EF4-FFF2-40B4-BE49-F238E27FC236}">
                <a16:creationId xmlns:a16="http://schemas.microsoft.com/office/drawing/2014/main" id="{0B0815C5-32FC-0E81-2875-5B6BEBC0BCEA}"/>
              </a:ext>
            </a:extLst>
          </p:cNvPr>
          <p:cNvSpPr>
            <a:spLocks noGrp="1"/>
          </p:cNvSpPr>
          <p:nvPr>
            <p:ph type="ctrTitle"/>
          </p:nvPr>
        </p:nvSpPr>
        <p:spPr/>
        <p:txBody>
          <a:bodyPr/>
          <a:lstStyle/>
          <a:p>
            <a:r>
              <a:rPr lang="en-IN" sz="2800"/>
              <a:t>References</a:t>
            </a:r>
            <a:endParaRPr lang="en-US" sz="2800"/>
          </a:p>
        </p:txBody>
      </p:sp>
    </p:spTree>
    <p:extLst>
      <p:ext uri="{BB962C8B-B14F-4D97-AF65-F5344CB8AC3E}">
        <p14:creationId xmlns:p14="http://schemas.microsoft.com/office/powerpoint/2010/main" val="3575187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12"/>
          <p:cNvSpPr txBox="1">
            <a:spLocks noGrp="1"/>
          </p:cNvSpPr>
          <p:nvPr>
            <p:ph type="ctrTitle"/>
          </p:nvPr>
        </p:nvSpPr>
        <p:spPr>
          <a:xfrm>
            <a:off x="1770185" y="1091420"/>
            <a:ext cx="8489852" cy="1370426"/>
          </a:xfrm>
          <a:prstGeom prst="rect">
            <a:avLst/>
          </a:prstGeom>
          <a:noFill/>
          <a:ln>
            <a:noFill/>
          </a:ln>
        </p:spPr>
        <p:txBody>
          <a:bodyPr spcFirstLastPara="1" wrap="square" lIns="91425" tIns="45700" rIns="91425" bIns="45700" anchor="t" anchorCtr="0">
            <a:noAutofit/>
          </a:bodyPr>
          <a:lstStyle/>
          <a:p>
            <a:r>
              <a:rPr lang="en-US" sz="660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484251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3A73-EB09-D0DE-781F-A046635A2AC5}"/>
              </a:ext>
            </a:extLst>
          </p:cNvPr>
          <p:cNvSpPr>
            <a:spLocks noGrp="1"/>
          </p:cNvSpPr>
          <p:nvPr>
            <p:ph type="title"/>
          </p:nvPr>
        </p:nvSpPr>
        <p:spPr>
          <a:xfrm>
            <a:off x="1981200" y="4406901"/>
            <a:ext cx="8229600" cy="1304421"/>
          </a:xfrm>
        </p:spPr>
        <p:txBody>
          <a:bodyPr wrap="square" anchor="t">
            <a:normAutofit/>
          </a:bodyPr>
          <a:lstStyle/>
          <a:p>
            <a:pPr>
              <a:lnSpc>
                <a:spcPct val="90000"/>
              </a:lnSpc>
            </a:pPr>
            <a:r>
              <a:rPr lang="en-IN"/>
              <a:t>Problem Statement </a:t>
            </a:r>
            <a:endParaRPr lang="en-US"/>
          </a:p>
        </p:txBody>
      </p:sp>
      <p:sp>
        <p:nvSpPr>
          <p:cNvPr id="7" name="Text Placeholder 2">
            <a:extLst>
              <a:ext uri="{FF2B5EF4-FFF2-40B4-BE49-F238E27FC236}">
                <a16:creationId xmlns:a16="http://schemas.microsoft.com/office/drawing/2014/main" id="{9B9B1C4C-7550-59A4-4336-009902175556}"/>
              </a:ext>
            </a:extLst>
          </p:cNvPr>
          <p:cNvSpPr>
            <a:spLocks noGrp="1"/>
          </p:cNvSpPr>
          <p:nvPr>
            <p:ph type="body" idx="1"/>
          </p:nvPr>
        </p:nvSpPr>
        <p:spPr>
          <a:xfrm>
            <a:off x="1981200" y="1146680"/>
            <a:ext cx="8229600" cy="2924579"/>
          </a:xfrm>
        </p:spPr>
        <p:txBody>
          <a:bodyPr/>
          <a:lstStyle/>
          <a:p>
            <a:pPr marL="571500" indent="-342900">
              <a:buFont typeface="Arial" panose="020B0604020202020204" pitchFamily="34" charset="0"/>
              <a:buChar char="•"/>
            </a:pPr>
            <a:r>
              <a:rPr lang="en">
                <a:solidFill>
                  <a:srgbClr val="252423"/>
                </a:solidFill>
                <a:highlight>
                  <a:srgbClr val="FFFFFF"/>
                </a:highlight>
                <a:latin typeface="Calibri"/>
                <a:ea typeface="Calibri"/>
                <a:cs typeface="Calibri"/>
                <a:sym typeface="Calibri"/>
              </a:rPr>
              <a:t>The purpose of this project is to develop a multiclass classification model for Credit Loan Data using features such as Credit Score, Term, Income and others. </a:t>
            </a:r>
          </a:p>
          <a:p>
            <a:pPr marL="571500" indent="-342900">
              <a:buFont typeface="Arial" panose="020B0604020202020204" pitchFamily="34" charset="0"/>
              <a:buChar char="•"/>
            </a:pPr>
            <a:r>
              <a:rPr lang="en">
                <a:solidFill>
                  <a:srgbClr val="252423"/>
                </a:solidFill>
                <a:highlight>
                  <a:srgbClr val="FFFFFF"/>
                </a:highlight>
                <a:latin typeface="Calibri"/>
                <a:ea typeface="Calibri"/>
                <a:cs typeface="Calibri"/>
                <a:sym typeface="Calibri"/>
              </a:rPr>
              <a:t>To achieve this objective, we will utilize various machine learning techniques including decision trees, random forests, gradient boosting machines (GBMs), XGBoost, and Logistic regression. The goal is to identify the most accurate and robust model for the prediction task</a:t>
            </a:r>
            <a:endParaRPr lang="en-US" b="1"/>
          </a:p>
        </p:txBody>
      </p:sp>
    </p:spTree>
    <p:extLst>
      <p:ext uri="{BB962C8B-B14F-4D97-AF65-F5344CB8AC3E}">
        <p14:creationId xmlns:p14="http://schemas.microsoft.com/office/powerpoint/2010/main" val="1452618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46351E-46B8-A977-9890-E78520EB0514}"/>
              </a:ext>
            </a:extLst>
          </p:cNvPr>
          <p:cNvSpPr>
            <a:spLocks noGrp="1"/>
          </p:cNvSpPr>
          <p:nvPr>
            <p:ph type="ctrTitle"/>
          </p:nvPr>
        </p:nvSpPr>
        <p:spPr>
          <a:xfrm>
            <a:off x="1981200" y="653144"/>
            <a:ext cx="8229600" cy="631371"/>
          </a:xfrm>
        </p:spPr>
        <p:txBody>
          <a:bodyPr/>
          <a:lstStyle/>
          <a:p>
            <a:r>
              <a:rPr lang="en-US" sz="2800">
                <a:latin typeface="Fira Sans Extra Condensed Medium"/>
                <a:ea typeface="Fira Sans Extra Condensed Medium"/>
                <a:cs typeface="Fira Sans Extra Condensed Medium"/>
                <a:sym typeface="Fira Sans Extra Condensed Medium"/>
              </a:rPr>
              <a:t>Exploratory Data Analysis</a:t>
            </a:r>
            <a:endParaRPr lang="en-US" sz="2800"/>
          </a:p>
        </p:txBody>
      </p:sp>
      <p:pic>
        <p:nvPicPr>
          <p:cNvPr id="7" name="Picture 6">
            <a:extLst>
              <a:ext uri="{FF2B5EF4-FFF2-40B4-BE49-F238E27FC236}">
                <a16:creationId xmlns:a16="http://schemas.microsoft.com/office/drawing/2014/main" id="{C83C5C8F-EA6C-3869-5124-5A445A5E9423}"/>
              </a:ext>
            </a:extLst>
          </p:cNvPr>
          <p:cNvPicPr>
            <a:picLocks noChangeAspect="1"/>
          </p:cNvPicPr>
          <p:nvPr/>
        </p:nvPicPr>
        <p:blipFill>
          <a:blip r:embed="rId2"/>
          <a:stretch>
            <a:fillRect/>
          </a:stretch>
        </p:blipFill>
        <p:spPr>
          <a:xfrm>
            <a:off x="1023582" y="1284514"/>
            <a:ext cx="5882185" cy="5450669"/>
          </a:xfrm>
          <a:prstGeom prst="rect">
            <a:avLst/>
          </a:prstGeom>
        </p:spPr>
      </p:pic>
      <p:pic>
        <p:nvPicPr>
          <p:cNvPr id="11" name="Picture 10">
            <a:extLst>
              <a:ext uri="{FF2B5EF4-FFF2-40B4-BE49-F238E27FC236}">
                <a16:creationId xmlns:a16="http://schemas.microsoft.com/office/drawing/2014/main" id="{52065C1C-BFB5-7D15-27A4-BA607A4CC054}"/>
              </a:ext>
            </a:extLst>
          </p:cNvPr>
          <p:cNvPicPr>
            <a:picLocks noChangeAspect="1"/>
          </p:cNvPicPr>
          <p:nvPr/>
        </p:nvPicPr>
        <p:blipFill>
          <a:blip r:embed="rId3"/>
          <a:stretch>
            <a:fillRect/>
          </a:stretch>
        </p:blipFill>
        <p:spPr>
          <a:xfrm>
            <a:off x="6770915" y="1091637"/>
            <a:ext cx="4215533" cy="5188079"/>
          </a:xfrm>
          <a:prstGeom prst="rect">
            <a:avLst/>
          </a:prstGeom>
        </p:spPr>
      </p:pic>
    </p:spTree>
    <p:extLst>
      <p:ext uri="{BB962C8B-B14F-4D97-AF65-F5344CB8AC3E}">
        <p14:creationId xmlns:p14="http://schemas.microsoft.com/office/powerpoint/2010/main" val="149009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D92BBA-5B66-3B3B-4CC6-9A4925FAB80D}"/>
              </a:ext>
            </a:extLst>
          </p:cNvPr>
          <p:cNvPicPr>
            <a:picLocks noChangeAspect="1"/>
          </p:cNvPicPr>
          <p:nvPr/>
        </p:nvPicPr>
        <p:blipFill>
          <a:blip r:embed="rId2"/>
          <a:stretch>
            <a:fillRect/>
          </a:stretch>
        </p:blipFill>
        <p:spPr>
          <a:xfrm>
            <a:off x="1674480" y="1393372"/>
            <a:ext cx="9040374" cy="5170716"/>
          </a:xfrm>
          <a:prstGeom prst="rect">
            <a:avLst/>
          </a:prstGeom>
        </p:spPr>
      </p:pic>
      <p:sp>
        <p:nvSpPr>
          <p:cNvPr id="4" name="Rectangle 3">
            <a:extLst>
              <a:ext uri="{FF2B5EF4-FFF2-40B4-BE49-F238E27FC236}">
                <a16:creationId xmlns:a16="http://schemas.microsoft.com/office/drawing/2014/main" id="{AEEF1D8F-3F28-FACC-416D-C0B3C431794C}"/>
              </a:ext>
            </a:extLst>
          </p:cNvPr>
          <p:cNvSpPr/>
          <p:nvPr/>
        </p:nvSpPr>
        <p:spPr>
          <a:xfrm>
            <a:off x="1981201" y="838201"/>
            <a:ext cx="8044543" cy="5007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a:t>Decision Tree Classification</a:t>
            </a:r>
            <a:endParaRPr lang="en-US" sz="2000"/>
          </a:p>
        </p:txBody>
      </p:sp>
    </p:spTree>
    <p:extLst>
      <p:ext uri="{BB962C8B-B14F-4D97-AF65-F5344CB8AC3E}">
        <p14:creationId xmlns:p14="http://schemas.microsoft.com/office/powerpoint/2010/main" val="4145925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30680-652B-6AAA-5A01-6004CD30273B}"/>
              </a:ext>
            </a:extLst>
          </p:cNvPr>
          <p:cNvSpPr>
            <a:spLocks noGrp="1"/>
          </p:cNvSpPr>
          <p:nvPr>
            <p:ph type="title"/>
          </p:nvPr>
        </p:nvSpPr>
        <p:spPr>
          <a:xfrm>
            <a:off x="1981200" y="792163"/>
            <a:ext cx="8229600" cy="481467"/>
          </a:xfrm>
        </p:spPr>
        <p:txBody>
          <a:bodyPr>
            <a:normAutofit fontScale="90000"/>
          </a:bodyPr>
          <a:lstStyle/>
          <a:p>
            <a:r>
              <a:rPr lang="en-IN"/>
              <a:t>Decision Tree Model Performance Before Tuning</a:t>
            </a:r>
            <a:endParaRPr lang="en-US"/>
          </a:p>
        </p:txBody>
      </p:sp>
      <p:pic>
        <p:nvPicPr>
          <p:cNvPr id="4" name="Picture 3">
            <a:extLst>
              <a:ext uri="{FF2B5EF4-FFF2-40B4-BE49-F238E27FC236}">
                <a16:creationId xmlns:a16="http://schemas.microsoft.com/office/drawing/2014/main" id="{7008A8FE-3BB7-6207-AC1A-C9C5AF3F06BD}"/>
              </a:ext>
            </a:extLst>
          </p:cNvPr>
          <p:cNvPicPr>
            <a:picLocks noChangeAspect="1"/>
          </p:cNvPicPr>
          <p:nvPr/>
        </p:nvPicPr>
        <p:blipFill>
          <a:blip r:embed="rId2"/>
          <a:stretch>
            <a:fillRect/>
          </a:stretch>
        </p:blipFill>
        <p:spPr>
          <a:xfrm>
            <a:off x="1524001" y="2001889"/>
            <a:ext cx="3984005" cy="3136169"/>
          </a:xfrm>
          <a:prstGeom prst="rect">
            <a:avLst/>
          </a:prstGeom>
        </p:spPr>
      </p:pic>
      <p:pic>
        <p:nvPicPr>
          <p:cNvPr id="6" name="Picture 5">
            <a:extLst>
              <a:ext uri="{FF2B5EF4-FFF2-40B4-BE49-F238E27FC236}">
                <a16:creationId xmlns:a16="http://schemas.microsoft.com/office/drawing/2014/main" id="{236CF6C0-6A8C-4341-CA05-215D903BD197}"/>
              </a:ext>
            </a:extLst>
          </p:cNvPr>
          <p:cNvPicPr>
            <a:picLocks noChangeAspect="1"/>
          </p:cNvPicPr>
          <p:nvPr/>
        </p:nvPicPr>
        <p:blipFill>
          <a:blip r:embed="rId3"/>
          <a:stretch>
            <a:fillRect/>
          </a:stretch>
        </p:blipFill>
        <p:spPr>
          <a:xfrm>
            <a:off x="5508005" y="2383972"/>
            <a:ext cx="4927576" cy="2047205"/>
          </a:xfrm>
          <a:prstGeom prst="rect">
            <a:avLst/>
          </a:prstGeom>
        </p:spPr>
      </p:pic>
    </p:spTree>
    <p:extLst>
      <p:ext uri="{BB962C8B-B14F-4D97-AF65-F5344CB8AC3E}">
        <p14:creationId xmlns:p14="http://schemas.microsoft.com/office/powerpoint/2010/main" val="198909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4DDC6-F28C-6144-C9F2-36B795B6E2DB}"/>
              </a:ext>
            </a:extLst>
          </p:cNvPr>
          <p:cNvSpPr>
            <a:spLocks noGrp="1"/>
          </p:cNvSpPr>
          <p:nvPr>
            <p:ph type="title"/>
          </p:nvPr>
        </p:nvSpPr>
        <p:spPr>
          <a:xfrm>
            <a:off x="609600" y="640809"/>
            <a:ext cx="10972800" cy="808038"/>
          </a:xfrm>
        </p:spPr>
        <p:txBody>
          <a:bodyPr/>
          <a:lstStyle/>
          <a:p>
            <a:r>
              <a:rPr lang="en-IN"/>
              <a:t>Feature Engineering</a:t>
            </a:r>
            <a:endParaRPr lang="en-US"/>
          </a:p>
        </p:txBody>
      </p:sp>
      <p:sp>
        <p:nvSpPr>
          <p:cNvPr id="3" name="Text Placeholder 2">
            <a:extLst>
              <a:ext uri="{FF2B5EF4-FFF2-40B4-BE49-F238E27FC236}">
                <a16:creationId xmlns:a16="http://schemas.microsoft.com/office/drawing/2014/main" id="{D864E9A3-59AD-ADB2-536D-D7E4776FD118}"/>
              </a:ext>
            </a:extLst>
          </p:cNvPr>
          <p:cNvSpPr>
            <a:spLocks noGrp="1"/>
          </p:cNvSpPr>
          <p:nvPr>
            <p:ph type="body" idx="1"/>
          </p:nvPr>
        </p:nvSpPr>
        <p:spPr>
          <a:xfrm>
            <a:off x="2013377" y="1448847"/>
            <a:ext cx="4114800" cy="2007512"/>
          </a:xfrm>
        </p:spPr>
        <p:txBody>
          <a:bodyPr/>
          <a:lstStyle/>
          <a:p>
            <a:pPr marL="76200" indent="0"/>
            <a:r>
              <a:rPr lang="en-IN"/>
              <a:t>Performed One Hot Encoding on Loan Status :</a:t>
            </a:r>
          </a:p>
          <a:p>
            <a:pPr marL="76200" indent="0"/>
            <a:r>
              <a:rPr lang="en-IN"/>
              <a:t>Success = 1 ; Failure = 0</a:t>
            </a:r>
          </a:p>
          <a:p>
            <a:endParaRPr lang="en-US"/>
          </a:p>
        </p:txBody>
      </p:sp>
      <p:sp>
        <p:nvSpPr>
          <p:cNvPr id="4" name="Text Placeholder 3">
            <a:extLst>
              <a:ext uri="{FF2B5EF4-FFF2-40B4-BE49-F238E27FC236}">
                <a16:creationId xmlns:a16="http://schemas.microsoft.com/office/drawing/2014/main" id="{752D6746-CF37-D63C-0BD0-179741C5E137}"/>
              </a:ext>
            </a:extLst>
          </p:cNvPr>
          <p:cNvSpPr>
            <a:spLocks noGrp="1"/>
          </p:cNvSpPr>
          <p:nvPr>
            <p:ph type="body" idx="2"/>
          </p:nvPr>
        </p:nvSpPr>
        <p:spPr>
          <a:xfrm>
            <a:off x="6876797" y="1448847"/>
            <a:ext cx="4114800" cy="3191392"/>
          </a:xfrm>
        </p:spPr>
        <p:txBody>
          <a:bodyPr/>
          <a:lstStyle/>
          <a:p>
            <a:pPr marL="76200" indent="0">
              <a:buNone/>
            </a:pPr>
            <a:endParaRPr lang="en-IN"/>
          </a:p>
          <a:p>
            <a:pPr marL="76200" indent="0">
              <a:buNone/>
            </a:pPr>
            <a:endParaRPr lang="en-IN"/>
          </a:p>
          <a:p>
            <a:pPr marL="76200" indent="0">
              <a:buNone/>
            </a:pPr>
            <a:endParaRPr lang="en-IN"/>
          </a:p>
          <a:p>
            <a:pPr marL="76200" indent="0">
              <a:buNone/>
            </a:pPr>
            <a:r>
              <a:rPr lang="en-IN"/>
              <a:t>Parameters:</a:t>
            </a:r>
          </a:p>
          <a:p>
            <a:r>
              <a:rPr lang="en-IN" sz="1600"/>
              <a:t>Loan Status</a:t>
            </a:r>
          </a:p>
          <a:p>
            <a:r>
              <a:rPr lang="en-IN" sz="1600"/>
              <a:t>Current Outstanding Amount</a:t>
            </a:r>
          </a:p>
          <a:p>
            <a:r>
              <a:rPr lang="en-IN" sz="1600"/>
              <a:t>Credit Score</a:t>
            </a:r>
          </a:p>
          <a:p>
            <a:r>
              <a:rPr lang="en-IN" sz="1600"/>
              <a:t>Annual Income</a:t>
            </a:r>
          </a:p>
          <a:p>
            <a:r>
              <a:rPr lang="en-IN" sz="1600"/>
              <a:t>Monthly Debt</a:t>
            </a:r>
          </a:p>
          <a:p>
            <a:r>
              <a:rPr lang="en-IN" sz="1600"/>
              <a:t>Years of Credit History</a:t>
            </a:r>
          </a:p>
          <a:p>
            <a:endParaRPr lang="en-US"/>
          </a:p>
        </p:txBody>
      </p:sp>
    </p:spTree>
    <p:extLst>
      <p:ext uri="{BB962C8B-B14F-4D97-AF65-F5344CB8AC3E}">
        <p14:creationId xmlns:p14="http://schemas.microsoft.com/office/powerpoint/2010/main" val="3494450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C0644AA1-F07D-62ED-A978-F8945974D8D2}"/>
              </a:ext>
            </a:extLst>
          </p:cNvPr>
          <p:cNvSpPr>
            <a:spLocks noGrp="1"/>
          </p:cNvSpPr>
          <p:nvPr>
            <p:ph type="ctrTitle"/>
          </p:nvPr>
        </p:nvSpPr>
        <p:spPr>
          <a:xfrm>
            <a:off x="1981201" y="838202"/>
            <a:ext cx="7903029" cy="457199"/>
          </a:xfrm>
        </p:spPr>
        <p:txBody>
          <a:bodyPr/>
          <a:lstStyle/>
          <a:p>
            <a:r>
              <a:rPr lang="en-IN" sz="2800"/>
              <a:t>Feature Selection</a:t>
            </a:r>
            <a:endParaRPr lang="en-US" sz="2800"/>
          </a:p>
        </p:txBody>
      </p:sp>
      <p:pic>
        <p:nvPicPr>
          <p:cNvPr id="3" name="Picture 2">
            <a:extLst>
              <a:ext uri="{FF2B5EF4-FFF2-40B4-BE49-F238E27FC236}">
                <a16:creationId xmlns:a16="http://schemas.microsoft.com/office/drawing/2014/main" id="{605AD874-EDB4-7C3A-B3A3-311C36A9C5E0}"/>
              </a:ext>
            </a:extLst>
          </p:cNvPr>
          <p:cNvPicPr>
            <a:picLocks noChangeAspect="1"/>
          </p:cNvPicPr>
          <p:nvPr/>
        </p:nvPicPr>
        <p:blipFill>
          <a:blip r:embed="rId2"/>
          <a:stretch>
            <a:fillRect/>
          </a:stretch>
        </p:blipFill>
        <p:spPr>
          <a:xfrm>
            <a:off x="3554165" y="1593242"/>
            <a:ext cx="4757099" cy="2166257"/>
          </a:xfrm>
          <a:prstGeom prst="rect">
            <a:avLst/>
          </a:prstGeom>
        </p:spPr>
      </p:pic>
      <p:pic>
        <p:nvPicPr>
          <p:cNvPr id="9" name="Picture 8">
            <a:extLst>
              <a:ext uri="{FF2B5EF4-FFF2-40B4-BE49-F238E27FC236}">
                <a16:creationId xmlns:a16="http://schemas.microsoft.com/office/drawing/2014/main" id="{F1463B84-368B-CBF4-2FB2-49AE385B48AA}"/>
              </a:ext>
            </a:extLst>
          </p:cNvPr>
          <p:cNvPicPr>
            <a:picLocks noChangeAspect="1"/>
          </p:cNvPicPr>
          <p:nvPr/>
        </p:nvPicPr>
        <p:blipFill>
          <a:blip r:embed="rId3"/>
          <a:stretch>
            <a:fillRect/>
          </a:stretch>
        </p:blipFill>
        <p:spPr>
          <a:xfrm>
            <a:off x="3160824" y="3641524"/>
            <a:ext cx="5227230" cy="3140276"/>
          </a:xfrm>
          <a:prstGeom prst="rect">
            <a:avLst/>
          </a:prstGeom>
        </p:spPr>
      </p:pic>
    </p:spTree>
    <p:extLst>
      <p:ext uri="{BB962C8B-B14F-4D97-AF65-F5344CB8AC3E}">
        <p14:creationId xmlns:p14="http://schemas.microsoft.com/office/powerpoint/2010/main" val="3833246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D126-56B4-AEA6-1879-B1A288E5B08E}"/>
              </a:ext>
            </a:extLst>
          </p:cNvPr>
          <p:cNvSpPr>
            <a:spLocks noGrp="1"/>
          </p:cNvSpPr>
          <p:nvPr>
            <p:ph type="title"/>
          </p:nvPr>
        </p:nvSpPr>
        <p:spPr>
          <a:xfrm>
            <a:off x="1981201" y="792163"/>
            <a:ext cx="8055429" cy="525009"/>
          </a:xfrm>
        </p:spPr>
        <p:txBody>
          <a:bodyPr>
            <a:normAutofit fontScale="90000"/>
          </a:bodyPr>
          <a:lstStyle/>
          <a:p>
            <a:r>
              <a:rPr lang="en-IN"/>
              <a:t>Decision Tree Classification After Tuning</a:t>
            </a:r>
            <a:endParaRPr lang="en-US"/>
          </a:p>
        </p:txBody>
      </p:sp>
      <p:pic>
        <p:nvPicPr>
          <p:cNvPr id="6" name="Picture 5">
            <a:extLst>
              <a:ext uri="{FF2B5EF4-FFF2-40B4-BE49-F238E27FC236}">
                <a16:creationId xmlns:a16="http://schemas.microsoft.com/office/drawing/2014/main" id="{6B9A0255-7293-327D-5CE4-4270748E3479}"/>
              </a:ext>
            </a:extLst>
          </p:cNvPr>
          <p:cNvPicPr>
            <a:picLocks noChangeAspect="1"/>
          </p:cNvPicPr>
          <p:nvPr/>
        </p:nvPicPr>
        <p:blipFill>
          <a:blip r:embed="rId2"/>
          <a:stretch>
            <a:fillRect/>
          </a:stretch>
        </p:blipFill>
        <p:spPr>
          <a:xfrm>
            <a:off x="1524000" y="1775198"/>
            <a:ext cx="9150448" cy="4290641"/>
          </a:xfrm>
          <a:prstGeom prst="rect">
            <a:avLst/>
          </a:prstGeom>
        </p:spPr>
      </p:pic>
    </p:spTree>
    <p:extLst>
      <p:ext uri="{BB962C8B-B14F-4D97-AF65-F5344CB8AC3E}">
        <p14:creationId xmlns:p14="http://schemas.microsoft.com/office/powerpoint/2010/main" val="2858886292"/>
      </p:ext>
    </p:extLst>
  </p:cSld>
  <p:clrMapOvr>
    <a:masterClrMapping/>
  </p:clrMapOvr>
</p:sld>
</file>

<file path=ppt/theme/theme1.xml><?xml version="1.0" encoding="utf-8"?>
<a:theme xmlns:a="http://schemas.openxmlformats.org/drawingml/2006/main" name="powerpoint_newNEU">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Words>
  <Application>Microsoft Office PowerPoint</Application>
  <PresentationFormat>Widescreen</PresentationFormat>
  <Paragraphs>68</Paragraphs>
  <Slides>29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Fira Sans Extra Condensed Medium</vt:lpstr>
      <vt:lpstr>Times New Roman</vt:lpstr>
      <vt:lpstr>Helvetica Neue</vt:lpstr>
      <vt:lpstr>Fira Sans Extra Condensed</vt:lpstr>
      <vt:lpstr>Arial</vt:lpstr>
      <vt:lpstr>Calibri</vt:lpstr>
      <vt:lpstr>powerpoint_newNEU</vt:lpstr>
      <vt:lpstr>Credit Loan and Interest Rate Prediction   Presented By:   Saurabh Zulkanthiwar </vt:lpstr>
      <vt:lpstr>Introduction</vt:lpstr>
      <vt:lpstr>Problem Statement </vt:lpstr>
      <vt:lpstr>Exploratory Data Analysis</vt:lpstr>
      <vt:lpstr>PowerPoint Presentation</vt:lpstr>
      <vt:lpstr>Decision Tree Model Performance Before Tuning</vt:lpstr>
      <vt:lpstr>Feature Engineering</vt:lpstr>
      <vt:lpstr>Feature Selection</vt:lpstr>
      <vt:lpstr>Decision Tree Classification After Tuning</vt:lpstr>
      <vt:lpstr>Model Performance After Tuning</vt:lpstr>
      <vt:lpstr>ROC Plot and Precision Recall Curve</vt:lpstr>
      <vt:lpstr>Model Performance Before Tuning</vt:lpstr>
      <vt:lpstr>Optimized Model</vt:lpstr>
      <vt:lpstr>ROC Plot and Precision Recall Curve</vt:lpstr>
      <vt:lpstr>Boosting Methodologies – CATBoost</vt:lpstr>
      <vt:lpstr>CATBoost Feature Importance</vt:lpstr>
      <vt:lpstr>ROC Plot and Precision Recall Curve</vt:lpstr>
      <vt:lpstr>Boosting Methodologies – XGBoost</vt:lpstr>
      <vt:lpstr>ROC Plot and Precision Recall Curve</vt:lpstr>
      <vt:lpstr>Boosting Methodologies – LightGBM</vt:lpstr>
      <vt:lpstr>ROC Plot and Precision Recall Curve</vt:lpstr>
      <vt:lpstr>Model Comparison</vt:lpstr>
      <vt:lpstr>Decision Tree vs  CATBoost </vt:lpstr>
      <vt:lpstr>Decision Tree vs XG Boost</vt:lpstr>
      <vt:lpstr>Decision Tree vs Light GBM</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 6000  Database Management Systems Final Project Presentation Year Term B Lead Management System</dc:title>
  <dc:creator>Saurabh Zulkanthiwar</dc:creator>
  <cp:lastModifiedBy>Saurabh Vishwanath Zulkanthiwar</cp:lastModifiedBy>
  <cp:revision>2</cp:revision>
  <dcterms:created xsi:type="dcterms:W3CDTF">2010-04-13T14:21:50Z</dcterms:created>
  <dcterms:modified xsi:type="dcterms:W3CDTF">2023-05-15T02:56:35Z</dcterms:modified>
</cp:coreProperties>
</file>